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  <p:sldMasterId id="2147483672" r:id="rId2"/>
  </p:sldMasterIdLst>
  <p:notesMasterIdLst>
    <p:notesMasterId r:id="rId23"/>
  </p:notesMasterIdLst>
  <p:sldIdLst>
    <p:sldId id="303" r:id="rId3"/>
    <p:sldId id="294" r:id="rId4"/>
    <p:sldId id="691" r:id="rId5"/>
    <p:sldId id="689" r:id="rId6"/>
    <p:sldId id="666" r:id="rId7"/>
    <p:sldId id="667" r:id="rId8"/>
    <p:sldId id="670" r:id="rId9"/>
    <p:sldId id="671" r:id="rId10"/>
    <p:sldId id="672" r:id="rId11"/>
    <p:sldId id="673" r:id="rId12"/>
    <p:sldId id="674" r:id="rId13"/>
    <p:sldId id="675" r:id="rId14"/>
    <p:sldId id="692" r:id="rId15"/>
    <p:sldId id="693" r:id="rId16"/>
    <p:sldId id="694" r:id="rId17"/>
    <p:sldId id="679" r:id="rId18"/>
    <p:sldId id="680" r:id="rId19"/>
    <p:sldId id="695" r:id="rId20"/>
    <p:sldId id="696" r:id="rId21"/>
    <p:sldId id="300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8"/>
    <p:restoredTop sz="94509"/>
  </p:normalViewPr>
  <p:slideViewPr>
    <p:cSldViewPr snapToGrid="0" snapToObjects="1">
      <p:cViewPr varScale="1">
        <p:scale>
          <a:sx n="86" d="100"/>
          <a:sy n="86" d="100"/>
        </p:scale>
        <p:origin x="5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25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bg2"/>
                </a:solidFill>
              </a:rPr>
              <a:t>DBE Expenditures by Year</a:t>
            </a:r>
          </a:p>
          <a:p>
            <a:pPr>
              <a:defRPr b="1">
                <a:solidFill>
                  <a:schemeClr val="bg2"/>
                </a:solidFill>
              </a:defRPr>
            </a:pPr>
            <a:r>
              <a:rPr lang="en-US" b="1" dirty="0">
                <a:solidFill>
                  <a:schemeClr val="bg2"/>
                </a:solidFill>
              </a:rPr>
              <a:t>(millions)  </a:t>
            </a:r>
          </a:p>
          <a:p>
            <a:pPr>
              <a:defRPr b="1">
                <a:solidFill>
                  <a:schemeClr val="bg2"/>
                </a:solidFill>
              </a:defRPr>
            </a:pPr>
            <a:r>
              <a:rPr lang="en-US" b="1" dirty="0">
                <a:solidFill>
                  <a:schemeClr val="bg2"/>
                </a:solidFill>
              </a:rPr>
              <a:t>8-Year</a:t>
            </a:r>
            <a:r>
              <a:rPr lang="en-US" b="1" baseline="0" dirty="0">
                <a:solidFill>
                  <a:schemeClr val="bg2"/>
                </a:solidFill>
              </a:rPr>
              <a:t> Trend</a:t>
            </a:r>
            <a:endParaRPr lang="en-US" b="1" dirty="0">
              <a:solidFill>
                <a:schemeClr val="bg2"/>
              </a:solidFill>
            </a:endParaRPr>
          </a:p>
        </c:rich>
      </c:tx>
      <c:layout>
        <c:manualLayout>
          <c:xMode val="edge"/>
          <c:yMode val="edge"/>
          <c:x val="9.564777763435308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75000">
                    <a:schemeClr val="accent1">
                      <a:lumMod val="75000"/>
                    </a:schemeClr>
                  </a:gs>
                  <a:gs pos="25000">
                    <a:schemeClr val="accent1">
                      <a:lumMod val="7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6D-4B7E-8B4D-C373C8FA9F5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75000">
                    <a:schemeClr val="accent6">
                      <a:lumMod val="75000"/>
                    </a:schemeClr>
                  </a:gs>
                  <a:gs pos="25000">
                    <a:schemeClr val="accent6">
                      <a:lumMod val="75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6D-4B7E-8B4D-C373C8FA9F5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75000">
                    <a:schemeClr val="accent1"/>
                  </a:gs>
                  <a:gs pos="25000">
                    <a:schemeClr val="accent1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6D-4B7E-8B4D-C373C8FA9F5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75000">
                    <a:srgbClr val="FFFF00"/>
                  </a:gs>
                  <a:gs pos="25000">
                    <a:srgbClr val="FFFF00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6D-4B7E-8B4D-C373C8FA9F5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75000">
                    <a:schemeClr val="bg2">
                      <a:lumMod val="50000"/>
                    </a:schemeClr>
                  </a:gs>
                  <a:gs pos="25000">
                    <a:schemeClr val="bg2">
                      <a:lumMod val="50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6D-4B7E-8B4D-C373C8FA9F5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75000">
                    <a:srgbClr val="FFC000"/>
                  </a:gs>
                  <a:gs pos="25000">
                    <a:srgbClr val="FFC000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6D-4B7E-8B4D-C373C8FA9F59}"/>
              </c:ext>
            </c:extLst>
          </c:dPt>
          <c:dPt>
            <c:idx val="6"/>
            <c:invertIfNegative val="0"/>
            <c:bubble3D val="0"/>
            <c:spPr>
              <a:gradFill>
                <a:gsLst>
                  <a:gs pos="75000">
                    <a:schemeClr val="accent1">
                      <a:lumMod val="60000"/>
                      <a:lumOff val="40000"/>
                    </a:schemeClr>
                  </a:gs>
                  <a:gs pos="25000">
                    <a:schemeClr val="accent1">
                      <a:lumMod val="60000"/>
                      <a:lumOff val="40000"/>
                    </a:schemeClr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06D-4B7E-8B4D-C373C8FA9F59}"/>
              </c:ext>
            </c:extLst>
          </c:dPt>
          <c:dPt>
            <c:idx val="7"/>
            <c:invertIfNegative val="0"/>
            <c:bubble3D val="0"/>
            <c:spPr>
              <a:gradFill>
                <a:gsLst>
                  <a:gs pos="75000">
                    <a:srgbClr val="FF33CC"/>
                  </a:gs>
                  <a:gs pos="25000">
                    <a:srgbClr val="FF33CC"/>
                  </a:gs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006D-4B7E-8B4D-C373C8FA9F59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2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6.9</c:v>
                </c:pt>
                <c:pt idx="1">
                  <c:v>7.2</c:v>
                </c:pt>
                <c:pt idx="2">
                  <c:v>9.1999999999999993</c:v>
                </c:pt>
                <c:pt idx="3">
                  <c:v>11.3</c:v>
                </c:pt>
                <c:pt idx="4">
                  <c:v>16.5</c:v>
                </c:pt>
                <c:pt idx="5">
                  <c:v>14.9</c:v>
                </c:pt>
                <c:pt idx="6">
                  <c:v>18</c:v>
                </c:pt>
                <c:pt idx="7">
                  <c:v>20.074249999999999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06D-4B7E-8B4D-C373C8FA9F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5920031"/>
        <c:axId val="1875910047"/>
      </c:barChart>
      <c:catAx>
        <c:axId val="18759200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5910047"/>
        <c:crosses val="autoZero"/>
        <c:auto val="1"/>
        <c:lblAlgn val="ctr"/>
        <c:lblOffset val="100"/>
        <c:noMultiLvlLbl val="0"/>
      </c:catAx>
      <c:valAx>
        <c:axId val="18759100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2">
                  <a:lumMod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8759200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bg2">
            <a:lumMod val="19000"/>
          </a:schemeClr>
        </a:gs>
        <a:gs pos="100000">
          <a:schemeClr val="tx1"/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65782732687261"/>
          <c:y val="4.3877500698633963E-2"/>
          <c:w val="0.81690197816182064"/>
          <c:h val="0.87386895388076491"/>
        </c:manualLayout>
      </c:layout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03D-40B3-AE49-680BAE58271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03D-40B3-AE49-680BAE58271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03D-40B3-AE49-680BAE58271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03D-40B3-AE49-680BAE58271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603D-40B3-AE49-680BAE58271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603D-40B3-AE49-680BAE58271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603D-40B3-AE49-680BAE58271F}"/>
              </c:ext>
            </c:extLst>
          </c:dPt>
          <c:dLbls>
            <c:dLbl>
              <c:idx val="0"/>
              <c:layout>
                <c:manualLayout>
                  <c:x val="-0.12962287271773743"/>
                  <c:y val="3.3104070115907436E-2"/>
                </c:manualLayout>
              </c:layout>
              <c:tx>
                <c:rich>
                  <a:bodyPr/>
                  <a:lstStyle/>
                  <a:p>
                    <a:fld id="{B368DD82-E24C-4AA2-888E-712DCB5D06A5}" type="CATEGORYNAME">
                      <a:rPr lang="en-US" sz="12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
$39,001,431</a:t>
                    </a:r>
                  </a:p>
                  <a:p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43%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3D-40B3-AE49-680BAE58271F}"/>
                </c:ext>
              </c:extLst>
            </c:dLbl>
            <c:dLbl>
              <c:idx val="1"/>
              <c:layout>
                <c:manualLayout>
                  <c:x val="7.5892143953998167E-2"/>
                  <c:y val="-0.21310829756905286"/>
                </c:manualLayout>
              </c:layout>
              <c:tx>
                <c:rich>
                  <a:bodyPr/>
                  <a:lstStyle/>
                  <a:p>
                    <a:fld id="{BFE27888-68E4-4281-9962-464998EEF768}" type="CATEGORYNAME">
                      <a:rPr lang="en-US" sz="12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
28,226,337</a:t>
                    </a:r>
                  </a:p>
                  <a:p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3D-40B3-AE49-680BAE58271F}"/>
                </c:ext>
              </c:extLst>
            </c:dLbl>
            <c:dLbl>
              <c:idx val="2"/>
              <c:layout>
                <c:manualLayout>
                  <c:x val="-3.2764076065011104E-2"/>
                  <c:y val="6.5788305689346238E-2"/>
                </c:manualLayout>
              </c:layout>
              <c:tx>
                <c:rich>
                  <a:bodyPr/>
                  <a:lstStyle/>
                  <a:p>
                    <a:fld id="{080D9F35-247B-4F18-B69E-08F4101C9728}" type="CATEGORYNAME">
                      <a:rPr lang="en-US" sz="12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200" b="0" baseline="0" dirty="0"/>
                      <a:t>
</a:t>
                    </a:r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$603,295</a:t>
                    </a:r>
                  </a:p>
                  <a:p>
                    <a:fld id="{C845A31C-7B15-44A3-BD0B-42264C820FF7}" type="PERCENTAGE">
                      <a:rPr lang="en-US" sz="1200" b="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03D-40B3-AE49-680BAE58271F}"/>
                </c:ext>
              </c:extLst>
            </c:dLbl>
            <c:dLbl>
              <c:idx val="3"/>
              <c:layout>
                <c:manualLayout>
                  <c:x val="-1.9796399426747529E-2"/>
                  <c:y val="-6.9817843651323222E-2"/>
                </c:manualLayout>
              </c:layout>
              <c:tx>
                <c:rich>
                  <a:bodyPr/>
                  <a:lstStyle/>
                  <a:p>
                    <a:fld id="{03D831D3-B2E4-485D-96C9-594C9ABEE7DE}" type="CATEGORYNAME">
                      <a:rPr lang="en-US" sz="12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endParaRPr lang="en-US" sz="1200" b="0" dirty="0">
                      <a:solidFill>
                        <a:schemeClr val="bg1"/>
                      </a:solidFill>
                    </a:endParaRPr>
                  </a:p>
                  <a:p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$4,175,439
</a:t>
                    </a:r>
                    <a:fld id="{802065B1-72EF-4022-8A1B-1DA8150A0B41}" type="PERCENTAGE">
                      <a:rPr lang="en-US" sz="1200" b="0" baseline="0">
                        <a:solidFill>
                          <a:schemeClr val="bg1"/>
                        </a:solidFill>
                      </a:rPr>
                      <a:pPr/>
                      <a:t>[PERCENTAGE]</a:t>
                    </a:fld>
                    <a:endParaRPr lang="en-US" sz="1200" b="0" baseline="0" dirty="0">
                      <a:solidFill>
                        <a:schemeClr val="bg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3D-40B3-AE49-680BAE58271F}"/>
                </c:ext>
              </c:extLst>
            </c:dLbl>
            <c:dLbl>
              <c:idx val="4"/>
              <c:layout>
                <c:manualLayout>
                  <c:x val="-8.3843038138751172E-2"/>
                  <c:y val="2.73530558723129E-3"/>
                </c:manualLayout>
              </c:layout>
              <c:tx>
                <c:rich>
                  <a:bodyPr/>
                  <a:lstStyle/>
                  <a:p>
                    <a:fld id="{02202E33-0850-46FB-A7EF-81D417F857EA}" type="CATEGORYNAME">
                      <a:rPr lang="en-US" sz="1200" b="0">
                        <a:solidFill>
                          <a:schemeClr val="bg1"/>
                        </a:solidFill>
                      </a:rPr>
                      <a:pPr/>
                      <a:t>[CATEGORY NAME]</a:t>
                    </a:fld>
                    <a:r>
                      <a:rPr lang="en-US" sz="1200" b="0" dirty="0">
                        <a:solidFill>
                          <a:schemeClr val="bg1"/>
                        </a:solidFill>
                      </a:rPr>
                      <a:t>  </a:t>
                    </a:r>
                  </a:p>
                  <a:p>
                    <a:r>
                      <a:rPr lang="en-US" sz="1200" b="0" dirty="0">
                        <a:solidFill>
                          <a:schemeClr val="bg1"/>
                        </a:solidFill>
                      </a:rPr>
                      <a:t>$</a:t>
                    </a:r>
                    <a:r>
                      <a:rPr lang="en-US" sz="1200" b="0" baseline="0" dirty="0">
                        <a:solidFill>
                          <a:schemeClr val="bg1"/>
                        </a:solidFill>
                      </a:rPr>
                      <a:t>14,359,615
16%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03D-40B3-AE49-680BAE58271F}"/>
                </c:ext>
              </c:extLst>
            </c:dLbl>
            <c:dLbl>
              <c:idx val="6"/>
              <c:layout>
                <c:manualLayout>
                  <c:x val="-0.11856355996365837"/>
                  <c:y val="2.3561772941221597E-5"/>
                </c:manualLayout>
              </c:layout>
              <c:tx>
                <c:rich>
                  <a:bodyPr/>
                  <a:lstStyle/>
                  <a:p>
                    <a:fld id="{1B1C4DBC-0F31-4F25-89C6-26DD17612AE9}" type="CATEGORYNAME">
                      <a:rPr lang="en-US" b="1"/>
                      <a:pPr/>
                      <a:t>[CATEGORY NAME]</a:t>
                    </a:fld>
                    <a:r>
                      <a:rPr lang="en-US" dirty="0"/>
                      <a:t>
</a:t>
                    </a:r>
                    <a:r>
                      <a:rPr lang="en-US" b="1" dirty="0"/>
                      <a:t>$3,823,488</a:t>
                    </a:r>
                  </a:p>
                  <a:p>
                    <a:r>
                      <a:rPr lang="en-US" b="1" dirty="0"/>
                      <a:t>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7599371592974"/>
                      <c:h val="0.1629436325678496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03D-40B3-AE49-680BAE582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'DBE Expenditure and Ethnicity 2'!$A$34:$A$40</c:f>
              <c:strCache>
                <c:ptCount val="7"/>
                <c:pt idx="0">
                  <c:v>African American </c:v>
                </c:pt>
                <c:pt idx="1">
                  <c:v>Caucasian Female</c:v>
                </c:pt>
                <c:pt idx="2">
                  <c:v>Other</c:v>
                </c:pt>
                <c:pt idx="3">
                  <c:v>Hispanic American </c:v>
                </c:pt>
                <c:pt idx="4">
                  <c:v>Asian-Pacific American</c:v>
                </c:pt>
                <c:pt idx="6">
                  <c:v>Native American </c:v>
                </c:pt>
              </c:strCache>
            </c:strRef>
          </c:cat>
          <c:val>
            <c:numRef>
              <c:f>'DBE Expenditure and Ethnicity 2'!$B$34:$B$40</c:f>
              <c:numCache>
                <c:formatCode>General</c:formatCode>
                <c:ptCount val="7"/>
                <c:pt idx="0">
                  <c:v>30971428</c:v>
                </c:pt>
                <c:pt idx="1">
                  <c:v>17312793</c:v>
                </c:pt>
                <c:pt idx="2">
                  <c:v>378852</c:v>
                </c:pt>
                <c:pt idx="3">
                  <c:v>3475955</c:v>
                </c:pt>
                <c:pt idx="4">
                  <c:v>14225202</c:v>
                </c:pt>
                <c:pt idx="6">
                  <c:v>3752125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3D-40B3-AE49-680BAE58271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5"/>
        <c:delete val="1"/>
      </c:legendEntry>
      <c:layout>
        <c:manualLayout>
          <c:xMode val="edge"/>
          <c:yMode val="edge"/>
          <c:x val="0"/>
          <c:y val="0.80654031258448011"/>
          <c:w val="1"/>
          <c:h val="0.193211904433181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tx1">
                    <a:alpha val="65000"/>
                  </a:schemeClr>
                </a:gs>
                <a:gs pos="25000">
                  <a:schemeClr val="accent1"/>
                </a:gs>
                <a:gs pos="75000">
                  <a:schemeClr val="accent1"/>
                </a:gs>
                <a:gs pos="100000">
                  <a:schemeClr val="tx1">
                    <a:alpha val="6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FF0000"/>
                  </a:gs>
                  <a:gs pos="75000">
                    <a:srgbClr val="FF000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94-4039-A824-CADD3EF91AA4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FFFF00"/>
                  </a:gs>
                  <a:gs pos="75000">
                    <a:srgbClr val="FFFF0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4-4039-A824-CADD3EF91AA4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00B050"/>
                  </a:gs>
                  <a:gs pos="75000">
                    <a:srgbClr val="00B05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94-4039-A824-CADD3EF91AA4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FY17 Baseline</c:v>
                </c:pt>
                <c:pt idx="1">
                  <c:v>Minimum</c:v>
                </c:pt>
                <c:pt idx="2">
                  <c:v>Target</c:v>
                </c:pt>
                <c:pt idx="3">
                  <c:v>Maximum</c:v>
                </c:pt>
                <c:pt idx="4">
                  <c:v>FY18 Actual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47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4-4D90-8C6F-A8DDBFE5D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145912"/>
        <c:axId val="659144736"/>
      </c:barChart>
      <c:catAx>
        <c:axId val="659145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44736"/>
        <c:crosses val="autoZero"/>
        <c:auto val="1"/>
        <c:lblAlgn val="ctr"/>
        <c:lblOffset val="100"/>
        <c:noMultiLvlLbl val="0"/>
      </c:catAx>
      <c:valAx>
        <c:axId val="659144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9145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tx1">
                    <a:alpha val="65000"/>
                  </a:schemeClr>
                </a:gs>
                <a:gs pos="25000">
                  <a:schemeClr val="accent1"/>
                </a:gs>
                <a:gs pos="75000">
                  <a:schemeClr val="accent1"/>
                </a:gs>
                <a:gs pos="100000">
                  <a:schemeClr val="tx1">
                    <a:alpha val="6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FF0000"/>
                  </a:gs>
                  <a:gs pos="75000">
                    <a:srgbClr val="FF000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94-4039-A824-CADD3EF91AA4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FFFF00"/>
                  </a:gs>
                  <a:gs pos="75000">
                    <a:srgbClr val="FFFF0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4-4039-A824-CADD3EF91AA4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00B050"/>
                  </a:gs>
                  <a:gs pos="75000">
                    <a:srgbClr val="00B05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94-4039-A824-CADD3EF91AA4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FY17 Baseline</c:v>
                </c:pt>
                <c:pt idx="1">
                  <c:v>Minimum</c:v>
                </c:pt>
                <c:pt idx="2">
                  <c:v>Target</c:v>
                </c:pt>
                <c:pt idx="3">
                  <c:v>Maximum</c:v>
                </c:pt>
                <c:pt idx="4">
                  <c:v>FY18 Actual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4-4D90-8C6F-A8DDBFE5D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143560"/>
        <c:axId val="659142776"/>
      </c:barChart>
      <c:catAx>
        <c:axId val="659143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42776"/>
        <c:crosses val="autoZero"/>
        <c:auto val="1"/>
        <c:lblAlgn val="ctr"/>
        <c:lblOffset val="100"/>
        <c:noMultiLvlLbl val="0"/>
      </c:catAx>
      <c:valAx>
        <c:axId val="659142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914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tx1">
                    <a:alpha val="65000"/>
                  </a:schemeClr>
                </a:gs>
                <a:gs pos="25000">
                  <a:schemeClr val="accent1"/>
                </a:gs>
                <a:gs pos="75000">
                  <a:schemeClr val="accent1"/>
                </a:gs>
                <a:gs pos="100000">
                  <a:schemeClr val="tx1">
                    <a:alpha val="6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FF0000"/>
                  </a:gs>
                  <a:gs pos="75000">
                    <a:srgbClr val="FF000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F94-4039-A824-CADD3EF91AA4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FFFF00"/>
                  </a:gs>
                  <a:gs pos="75000">
                    <a:srgbClr val="FFFF0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F94-4039-A824-CADD3EF91AA4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0">
                    <a:schemeClr val="tx1">
                      <a:alpha val="65000"/>
                    </a:schemeClr>
                  </a:gs>
                  <a:gs pos="25000">
                    <a:srgbClr val="00B050"/>
                  </a:gs>
                  <a:gs pos="75000">
                    <a:srgbClr val="00B050"/>
                  </a:gs>
                  <a:gs pos="100000">
                    <a:schemeClr val="tx1">
                      <a:alpha val="65000"/>
                    </a:schemeClr>
                  </a:gs>
                </a:gsLst>
                <a:lin ang="108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F94-4039-A824-CADD3EF91AA4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FY17 Baseline</c:v>
                </c:pt>
                <c:pt idx="1">
                  <c:v>Minimum</c:v>
                </c:pt>
                <c:pt idx="2">
                  <c:v>Target</c:v>
                </c:pt>
                <c:pt idx="3">
                  <c:v>Maximum</c:v>
                </c:pt>
                <c:pt idx="4">
                  <c:v>FY18 Actual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0.86250000000000004</c:v>
                </c:pt>
                <c:pt idx="1">
                  <c:v>0.8</c:v>
                </c:pt>
                <c:pt idx="2">
                  <c:v>0.85</c:v>
                </c:pt>
                <c:pt idx="3">
                  <c:v>0.95</c:v>
                </c:pt>
                <c:pt idx="4">
                  <c:v>0.9708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4-4D90-8C6F-A8DDBFE5D2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59140424"/>
        <c:axId val="659141992"/>
      </c:barChart>
      <c:catAx>
        <c:axId val="65914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141992"/>
        <c:crosses val="autoZero"/>
        <c:auto val="1"/>
        <c:lblAlgn val="ctr"/>
        <c:lblOffset val="100"/>
        <c:noMultiLvlLbl val="0"/>
      </c:catAx>
      <c:valAx>
        <c:axId val="65914199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914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D676E-5DD9-406C-83C4-39F63619C01B}" type="doc">
      <dgm:prSet loTypeId="urn:microsoft.com/office/officeart/2005/8/layout/hierarchy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9BE4E1-0707-4A40-9A8C-D8D79228FE2B}">
      <dgm:prSet phldrT="[Text]"/>
      <dgm:spPr/>
      <dgm:t>
        <a:bodyPr/>
        <a:lstStyle/>
        <a:p>
          <a:pPr algn="ctr"/>
          <a:r>
            <a:rPr lang="en-US" dirty="0"/>
            <a:t>Disadvantaged Business Enterprise (DBE)</a:t>
          </a:r>
        </a:p>
      </dgm:t>
    </dgm:pt>
    <dgm:pt modelId="{F37EA0D0-0FDC-492C-9102-BE137F543E8F}" type="parTrans" cxnId="{B86BE458-D714-48BB-8C20-F08500EE458E}">
      <dgm:prSet/>
      <dgm:spPr/>
      <dgm:t>
        <a:bodyPr/>
        <a:lstStyle/>
        <a:p>
          <a:endParaRPr lang="en-US"/>
        </a:p>
      </dgm:t>
    </dgm:pt>
    <dgm:pt modelId="{AB93C71A-BC35-4FB3-9A0C-6A3B13C0AA8E}" type="sibTrans" cxnId="{B86BE458-D714-48BB-8C20-F08500EE458E}">
      <dgm:prSet/>
      <dgm:spPr/>
      <dgm:t>
        <a:bodyPr/>
        <a:lstStyle/>
        <a:p>
          <a:endParaRPr lang="en-US"/>
        </a:p>
      </dgm:t>
    </dgm:pt>
    <dgm:pt modelId="{07397368-6A94-4968-B89A-1F22072CD88D}">
      <dgm:prSet phldrT="[Text]"/>
      <dgm:spPr/>
      <dgm:t>
        <a:bodyPr/>
        <a:lstStyle/>
        <a:p>
          <a:r>
            <a:rPr lang="en-US" dirty="0"/>
            <a:t>Ken Middleton</a:t>
          </a:r>
        </a:p>
        <a:p>
          <a:r>
            <a:rPr lang="en-US" dirty="0"/>
            <a:t>Director – Diversity, Equity &amp; Customer Advocacy</a:t>
          </a:r>
        </a:p>
      </dgm:t>
    </dgm:pt>
    <dgm:pt modelId="{11F6E2C7-A522-4525-B9F2-B2CF667E48E3}" type="parTrans" cxnId="{CA053AC8-AA77-49B2-94DF-DBA07FBAE3EC}">
      <dgm:prSet/>
      <dgm:spPr/>
      <dgm:t>
        <a:bodyPr/>
        <a:lstStyle/>
        <a:p>
          <a:endParaRPr lang="en-US"/>
        </a:p>
      </dgm:t>
    </dgm:pt>
    <dgm:pt modelId="{CBFE543D-99FB-4F07-8B3A-05E8A65C0334}" type="sibTrans" cxnId="{CA053AC8-AA77-49B2-94DF-DBA07FBAE3EC}">
      <dgm:prSet/>
      <dgm:spPr/>
      <dgm:t>
        <a:bodyPr/>
        <a:lstStyle/>
        <a:p>
          <a:endParaRPr lang="en-US"/>
        </a:p>
      </dgm:t>
    </dgm:pt>
    <dgm:pt modelId="{41786A93-DC94-4536-8CC3-C0FFA0F8B7D5}">
      <dgm:prSet/>
      <dgm:spPr/>
      <dgm:t>
        <a:bodyPr/>
        <a:lstStyle/>
        <a:p>
          <a:pPr algn="ctr"/>
          <a:r>
            <a:rPr lang="en-US" dirty="0"/>
            <a:t>Workforce Development Programs</a:t>
          </a:r>
        </a:p>
      </dgm:t>
    </dgm:pt>
    <dgm:pt modelId="{2E5D8FBE-B10E-4760-9BE6-2ED0E2C8F626}" type="parTrans" cxnId="{59B315EE-8E82-4508-9A69-600660F7E522}">
      <dgm:prSet/>
      <dgm:spPr/>
      <dgm:t>
        <a:bodyPr/>
        <a:lstStyle/>
        <a:p>
          <a:endParaRPr lang="en-US"/>
        </a:p>
      </dgm:t>
    </dgm:pt>
    <dgm:pt modelId="{0B1F194D-9120-4984-B2E9-A2006ACF20C3}" type="sibTrans" cxnId="{59B315EE-8E82-4508-9A69-600660F7E522}">
      <dgm:prSet/>
      <dgm:spPr/>
      <dgm:t>
        <a:bodyPr/>
        <a:lstStyle/>
        <a:p>
          <a:endParaRPr lang="en-US"/>
        </a:p>
      </dgm:t>
    </dgm:pt>
    <dgm:pt modelId="{D40425B2-EE16-4034-BB66-A96CD40A62B4}">
      <dgm:prSet/>
      <dgm:spPr/>
      <dgm:t>
        <a:bodyPr/>
        <a:lstStyle/>
        <a:p>
          <a:r>
            <a:rPr lang="en-US" dirty="0"/>
            <a:t>Yetunde Oyewole </a:t>
          </a:r>
        </a:p>
        <a:p>
          <a:r>
            <a:rPr lang="en-US" dirty="0"/>
            <a:t>Sr. Diversity</a:t>
          </a:r>
        </a:p>
        <a:p>
          <a:r>
            <a:rPr lang="en-US" dirty="0"/>
            <a:t> Compliance Specialist</a:t>
          </a:r>
        </a:p>
      </dgm:t>
    </dgm:pt>
    <dgm:pt modelId="{7EEDD765-2988-407C-A073-76A8302848F6}" type="parTrans" cxnId="{8A30E584-3519-4F79-9FA9-58E8992893AD}">
      <dgm:prSet/>
      <dgm:spPr/>
      <dgm:t>
        <a:bodyPr/>
        <a:lstStyle/>
        <a:p>
          <a:endParaRPr lang="en-US"/>
        </a:p>
      </dgm:t>
    </dgm:pt>
    <dgm:pt modelId="{04E4D4E5-039C-43C4-8086-F284B26A47D1}" type="sibTrans" cxnId="{8A30E584-3519-4F79-9FA9-58E8992893AD}">
      <dgm:prSet/>
      <dgm:spPr/>
      <dgm:t>
        <a:bodyPr/>
        <a:lstStyle/>
        <a:p>
          <a:endParaRPr lang="en-US"/>
        </a:p>
      </dgm:t>
    </dgm:pt>
    <dgm:pt modelId="{BDD036BA-67CB-43DE-A06D-CAF98FF28E4D}">
      <dgm:prSet/>
      <dgm:spPr/>
      <dgm:t>
        <a:bodyPr/>
        <a:lstStyle/>
        <a:p>
          <a:r>
            <a:rPr lang="en-US" dirty="0"/>
            <a:t>Chris Macklin</a:t>
          </a:r>
        </a:p>
        <a:p>
          <a:r>
            <a:rPr lang="en-US" dirty="0"/>
            <a:t>Diversity Compliance  Specialist II</a:t>
          </a:r>
        </a:p>
      </dgm:t>
    </dgm:pt>
    <dgm:pt modelId="{22C07989-1095-4466-BE97-81E2C580E1D4}" type="parTrans" cxnId="{1815D3CB-1B9C-435E-83BB-648889EE2CEA}">
      <dgm:prSet/>
      <dgm:spPr/>
      <dgm:t>
        <a:bodyPr/>
        <a:lstStyle/>
        <a:p>
          <a:endParaRPr lang="en-US"/>
        </a:p>
      </dgm:t>
    </dgm:pt>
    <dgm:pt modelId="{FF6C667A-AAB8-41A5-A84F-6A33AB371BA3}" type="sibTrans" cxnId="{1815D3CB-1B9C-435E-83BB-648889EE2CEA}">
      <dgm:prSet/>
      <dgm:spPr/>
      <dgm:t>
        <a:bodyPr/>
        <a:lstStyle/>
        <a:p>
          <a:endParaRPr lang="en-US"/>
        </a:p>
      </dgm:t>
    </dgm:pt>
    <dgm:pt modelId="{7A6B7DB7-FB1F-4D2A-AE52-A5A52B807456}">
      <dgm:prSet/>
      <dgm:spPr/>
      <dgm:t>
        <a:bodyPr/>
        <a:lstStyle/>
        <a:p>
          <a:r>
            <a:rPr lang="en-US" dirty="0"/>
            <a:t>Americans with Disability Act (ADA)</a:t>
          </a:r>
        </a:p>
      </dgm:t>
    </dgm:pt>
    <dgm:pt modelId="{2CF4E2A2-F785-4254-81AE-A9BCF56E0EB0}" type="parTrans" cxnId="{7FC851CC-B2BF-4D2B-B391-71474C0BCF1B}">
      <dgm:prSet/>
      <dgm:spPr/>
      <dgm:t>
        <a:bodyPr/>
        <a:lstStyle/>
        <a:p>
          <a:endParaRPr lang="en-US"/>
        </a:p>
      </dgm:t>
    </dgm:pt>
    <dgm:pt modelId="{43146521-33DB-4605-8776-E19BF54D321A}" type="sibTrans" cxnId="{7FC851CC-B2BF-4D2B-B391-71474C0BCF1B}">
      <dgm:prSet/>
      <dgm:spPr/>
      <dgm:t>
        <a:bodyPr/>
        <a:lstStyle/>
        <a:p>
          <a:endParaRPr lang="en-US"/>
        </a:p>
      </dgm:t>
    </dgm:pt>
    <dgm:pt modelId="{F485EA0F-66E2-4F82-A3AC-E20EFAB34A2E}">
      <dgm:prSet/>
      <dgm:spPr/>
      <dgm:t>
        <a:bodyPr/>
        <a:lstStyle/>
        <a:p>
          <a:r>
            <a:rPr lang="en-US" dirty="0"/>
            <a:t>Title VI</a:t>
          </a:r>
        </a:p>
      </dgm:t>
    </dgm:pt>
    <dgm:pt modelId="{61390005-CF66-42D5-89BF-AA4BC7C18008}" type="parTrans" cxnId="{BEB9AA7F-DBA4-46D9-8AE2-2CCD43E72164}">
      <dgm:prSet/>
      <dgm:spPr/>
      <dgm:t>
        <a:bodyPr/>
        <a:lstStyle/>
        <a:p>
          <a:endParaRPr lang="en-US"/>
        </a:p>
      </dgm:t>
    </dgm:pt>
    <dgm:pt modelId="{93016833-9685-402D-A67C-F134B59F246E}" type="sibTrans" cxnId="{BEB9AA7F-DBA4-46D9-8AE2-2CCD43E72164}">
      <dgm:prSet/>
      <dgm:spPr/>
      <dgm:t>
        <a:bodyPr/>
        <a:lstStyle/>
        <a:p>
          <a:endParaRPr lang="en-US"/>
        </a:p>
      </dgm:t>
    </dgm:pt>
    <dgm:pt modelId="{998789B9-A927-4D87-996E-1B909D3E1067}">
      <dgm:prSet phldrT="[Text]"/>
      <dgm:spPr/>
      <dgm:t>
        <a:bodyPr/>
        <a:lstStyle/>
        <a:p>
          <a:r>
            <a:rPr lang="en-US" dirty="0"/>
            <a:t>Equal Employment Opportunity (EEO) </a:t>
          </a:r>
        </a:p>
      </dgm:t>
    </dgm:pt>
    <dgm:pt modelId="{EBA8AD59-A71E-4BAC-B5AA-CF2E6AFEE92D}" type="parTrans" cxnId="{D2A21ACD-1A0D-42BF-B9C0-0AA3545A96B5}">
      <dgm:prSet/>
      <dgm:spPr/>
      <dgm:t>
        <a:bodyPr/>
        <a:lstStyle/>
        <a:p>
          <a:endParaRPr lang="en-US"/>
        </a:p>
      </dgm:t>
    </dgm:pt>
    <dgm:pt modelId="{8F045ADD-ADED-4F17-BAD6-A74D0A4995E4}" type="sibTrans" cxnId="{D2A21ACD-1A0D-42BF-B9C0-0AA3545A96B5}">
      <dgm:prSet/>
      <dgm:spPr/>
      <dgm:t>
        <a:bodyPr/>
        <a:lstStyle/>
        <a:p>
          <a:endParaRPr lang="en-US"/>
        </a:p>
      </dgm:t>
    </dgm:pt>
    <dgm:pt modelId="{A7AEBA7C-F9CE-4C43-8285-C60D13669E09}">
      <dgm:prSet phldrT="[Text]"/>
      <dgm:spPr/>
      <dgm:t>
        <a:bodyPr/>
        <a:lstStyle/>
        <a:p>
          <a:r>
            <a:rPr lang="en-US" dirty="0"/>
            <a:t>Civil Rights Programs</a:t>
          </a:r>
        </a:p>
      </dgm:t>
    </dgm:pt>
    <dgm:pt modelId="{ADAAD7C2-D0EA-44D8-B136-80018640F61C}" type="parTrans" cxnId="{60B1B234-A90B-40A5-8995-3341D8D15110}">
      <dgm:prSet/>
      <dgm:spPr/>
      <dgm:t>
        <a:bodyPr/>
        <a:lstStyle/>
        <a:p>
          <a:endParaRPr lang="en-US"/>
        </a:p>
      </dgm:t>
    </dgm:pt>
    <dgm:pt modelId="{98AE6103-9135-4C52-B440-E13ED9E765DC}" type="sibTrans" cxnId="{60B1B234-A90B-40A5-8995-3341D8D15110}">
      <dgm:prSet/>
      <dgm:spPr/>
      <dgm:t>
        <a:bodyPr/>
        <a:lstStyle/>
        <a:p>
          <a:endParaRPr lang="en-US"/>
        </a:p>
      </dgm:t>
    </dgm:pt>
    <dgm:pt modelId="{1863D7A2-F2B1-40BF-84E5-AE7B87A1DE26}">
      <dgm:prSet phldrT="[Text]"/>
      <dgm:spPr/>
      <dgm:t>
        <a:bodyPr/>
        <a:lstStyle/>
        <a:p>
          <a:r>
            <a:rPr lang="en-US" dirty="0"/>
            <a:t>Terri James</a:t>
          </a:r>
        </a:p>
        <a:p>
          <a:r>
            <a:rPr lang="en-US" dirty="0"/>
            <a:t> Diversity Compliance  Specialist I</a:t>
          </a:r>
        </a:p>
      </dgm:t>
    </dgm:pt>
    <dgm:pt modelId="{DF61B11D-010B-4EB4-A711-26F9ACE8A049}" type="sibTrans" cxnId="{2D26B7F7-53CF-4664-8FB2-C1C91AC506D0}">
      <dgm:prSet/>
      <dgm:spPr/>
      <dgm:t>
        <a:bodyPr/>
        <a:lstStyle/>
        <a:p>
          <a:endParaRPr lang="en-US"/>
        </a:p>
      </dgm:t>
    </dgm:pt>
    <dgm:pt modelId="{E0820698-7234-4923-BC4C-AACE5DDC9AF1}" type="parTrans" cxnId="{2D26B7F7-53CF-4664-8FB2-C1C91AC506D0}">
      <dgm:prSet/>
      <dgm:spPr/>
      <dgm:t>
        <a:bodyPr/>
        <a:lstStyle/>
        <a:p>
          <a:endParaRPr lang="en-US"/>
        </a:p>
      </dgm:t>
    </dgm:pt>
    <dgm:pt modelId="{5B13F8BF-B72F-4021-A351-8D0C76538A60}" type="pres">
      <dgm:prSet presAssocID="{7CFD676E-5DD9-406C-83C4-39F63619C01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1844AA-7B38-46B4-97DC-255F533DF270}" type="pres">
      <dgm:prSet presAssocID="{07397368-6A94-4968-B89A-1F22072CD88D}" presName="hierRoot1" presStyleCnt="0"/>
      <dgm:spPr/>
    </dgm:pt>
    <dgm:pt modelId="{F369F0D9-9C2F-43BE-A022-A5F47BDD9C0D}" type="pres">
      <dgm:prSet presAssocID="{07397368-6A94-4968-B89A-1F22072CD88D}" presName="composite" presStyleCnt="0"/>
      <dgm:spPr/>
    </dgm:pt>
    <dgm:pt modelId="{B2E0D216-AC44-4DAB-9DD5-BB9A960F6D63}" type="pres">
      <dgm:prSet presAssocID="{07397368-6A94-4968-B89A-1F22072CD88D}" presName="background" presStyleLbl="node0" presStyleIdx="0" presStyleCnt="4"/>
      <dgm:spPr/>
    </dgm:pt>
    <dgm:pt modelId="{66F390EB-C261-4865-B143-11D2F0C978F5}" type="pres">
      <dgm:prSet presAssocID="{07397368-6A94-4968-B89A-1F22072CD88D}" presName="text" presStyleLbl="fgAcc0" presStyleIdx="0" presStyleCnt="4" custScaleX="254165" custScaleY="134650" custLinFactNeighborX="-8383" custLinFactNeighborY="-76409">
        <dgm:presLayoutVars>
          <dgm:chPref val="3"/>
        </dgm:presLayoutVars>
      </dgm:prSet>
      <dgm:spPr/>
    </dgm:pt>
    <dgm:pt modelId="{9584F36A-FB92-4F6B-9197-6B98BAEB1690}" type="pres">
      <dgm:prSet presAssocID="{07397368-6A94-4968-B89A-1F22072CD88D}" presName="hierChild2" presStyleCnt="0"/>
      <dgm:spPr/>
    </dgm:pt>
    <dgm:pt modelId="{C823948B-D93F-4E7D-B68B-AF8765B1BBB9}" type="pres">
      <dgm:prSet presAssocID="{EBA8AD59-A71E-4BAC-B5AA-CF2E6AFEE92D}" presName="Name10" presStyleLbl="parChTrans1D2" presStyleIdx="0" presStyleCnt="6"/>
      <dgm:spPr/>
    </dgm:pt>
    <dgm:pt modelId="{44FA57C3-0FBF-432B-82DC-2CCC4910F16C}" type="pres">
      <dgm:prSet presAssocID="{998789B9-A927-4D87-996E-1B909D3E1067}" presName="hierRoot2" presStyleCnt="0"/>
      <dgm:spPr/>
    </dgm:pt>
    <dgm:pt modelId="{F8765791-6792-4BDE-933F-C0DBA82D534E}" type="pres">
      <dgm:prSet presAssocID="{998789B9-A927-4D87-996E-1B909D3E1067}" presName="composite2" presStyleCnt="0"/>
      <dgm:spPr/>
    </dgm:pt>
    <dgm:pt modelId="{0D68B1B2-A684-46DD-BECB-0FD2249EF646}" type="pres">
      <dgm:prSet presAssocID="{998789B9-A927-4D87-996E-1B909D3E1067}" presName="background2" presStyleLbl="node2" presStyleIdx="0" presStyleCnt="6"/>
      <dgm:spPr/>
    </dgm:pt>
    <dgm:pt modelId="{DA054D53-A1EA-4244-A4DC-3FD171046DCB}" type="pres">
      <dgm:prSet presAssocID="{998789B9-A927-4D87-996E-1B909D3E1067}" presName="text2" presStyleLbl="fgAcc2" presStyleIdx="0" presStyleCnt="6">
        <dgm:presLayoutVars>
          <dgm:chPref val="3"/>
        </dgm:presLayoutVars>
      </dgm:prSet>
      <dgm:spPr/>
    </dgm:pt>
    <dgm:pt modelId="{316D535C-4AE6-4C9F-8999-A9360575084C}" type="pres">
      <dgm:prSet presAssocID="{998789B9-A927-4D87-996E-1B909D3E1067}" presName="hierChild3" presStyleCnt="0"/>
      <dgm:spPr/>
    </dgm:pt>
    <dgm:pt modelId="{BB6B9B5E-4ACB-4DD3-A3B7-CC08A09E8108}" type="pres">
      <dgm:prSet presAssocID="{ADAAD7C2-D0EA-44D8-B136-80018640F61C}" presName="Name10" presStyleLbl="parChTrans1D2" presStyleIdx="1" presStyleCnt="6"/>
      <dgm:spPr/>
    </dgm:pt>
    <dgm:pt modelId="{311C3DF8-5C50-4187-9466-115A719E222F}" type="pres">
      <dgm:prSet presAssocID="{A7AEBA7C-F9CE-4C43-8285-C60D13669E09}" presName="hierRoot2" presStyleCnt="0"/>
      <dgm:spPr/>
    </dgm:pt>
    <dgm:pt modelId="{B45F4F18-40DC-4514-82FC-9BD164546CF0}" type="pres">
      <dgm:prSet presAssocID="{A7AEBA7C-F9CE-4C43-8285-C60D13669E09}" presName="composite2" presStyleCnt="0"/>
      <dgm:spPr/>
    </dgm:pt>
    <dgm:pt modelId="{CAFF12F3-C530-42C9-A949-E372D39130B6}" type="pres">
      <dgm:prSet presAssocID="{A7AEBA7C-F9CE-4C43-8285-C60D13669E09}" presName="background2" presStyleLbl="node2" presStyleIdx="1" presStyleCnt="6"/>
      <dgm:spPr/>
    </dgm:pt>
    <dgm:pt modelId="{A8F1D2E8-3F1B-4283-B058-1A5991116D7A}" type="pres">
      <dgm:prSet presAssocID="{A7AEBA7C-F9CE-4C43-8285-C60D13669E09}" presName="text2" presStyleLbl="fgAcc2" presStyleIdx="1" presStyleCnt="6">
        <dgm:presLayoutVars>
          <dgm:chPref val="3"/>
        </dgm:presLayoutVars>
      </dgm:prSet>
      <dgm:spPr/>
    </dgm:pt>
    <dgm:pt modelId="{2E5400A0-ECD9-4418-8000-570EB2160D3F}" type="pres">
      <dgm:prSet presAssocID="{A7AEBA7C-F9CE-4C43-8285-C60D13669E09}" presName="hierChild3" presStyleCnt="0"/>
      <dgm:spPr/>
    </dgm:pt>
    <dgm:pt modelId="{C4BB5083-A412-46F0-9576-53D812B0F1E5}" type="pres">
      <dgm:prSet presAssocID="{1863D7A2-F2B1-40BF-84E5-AE7B87A1DE26}" presName="hierRoot1" presStyleCnt="0"/>
      <dgm:spPr/>
    </dgm:pt>
    <dgm:pt modelId="{8A2B6E1C-0DBD-4CB1-9920-BE1B6AE3638E}" type="pres">
      <dgm:prSet presAssocID="{1863D7A2-F2B1-40BF-84E5-AE7B87A1DE26}" presName="composite" presStyleCnt="0"/>
      <dgm:spPr/>
    </dgm:pt>
    <dgm:pt modelId="{3F881ABA-F6FD-4E8E-8D19-B0BE161E68FF}" type="pres">
      <dgm:prSet presAssocID="{1863D7A2-F2B1-40BF-84E5-AE7B87A1DE26}" presName="background" presStyleLbl="node0" presStyleIdx="1" presStyleCnt="4"/>
      <dgm:spPr/>
    </dgm:pt>
    <dgm:pt modelId="{583FE5EC-E954-474E-B0A7-31745B7BC17A}" type="pres">
      <dgm:prSet presAssocID="{1863D7A2-F2B1-40BF-84E5-AE7B87A1DE26}" presName="text" presStyleLbl="fgAcc0" presStyleIdx="1" presStyleCnt="4">
        <dgm:presLayoutVars>
          <dgm:chPref val="3"/>
        </dgm:presLayoutVars>
      </dgm:prSet>
      <dgm:spPr/>
    </dgm:pt>
    <dgm:pt modelId="{A7725400-7D8D-4D15-BA31-CAB0CEFEA119}" type="pres">
      <dgm:prSet presAssocID="{1863D7A2-F2B1-40BF-84E5-AE7B87A1DE26}" presName="hierChild2" presStyleCnt="0"/>
      <dgm:spPr/>
    </dgm:pt>
    <dgm:pt modelId="{E48488AE-3430-45BD-9A0E-7A443AFB2C60}" type="pres">
      <dgm:prSet presAssocID="{2E5D8FBE-B10E-4760-9BE6-2ED0E2C8F626}" presName="Name10" presStyleLbl="parChTrans1D2" presStyleIdx="2" presStyleCnt="6"/>
      <dgm:spPr/>
    </dgm:pt>
    <dgm:pt modelId="{C9741E6F-EBE3-49B9-AD4B-74E1D90CA27B}" type="pres">
      <dgm:prSet presAssocID="{41786A93-DC94-4536-8CC3-C0FFA0F8B7D5}" presName="hierRoot2" presStyleCnt="0"/>
      <dgm:spPr/>
    </dgm:pt>
    <dgm:pt modelId="{D50F9919-EC07-4CD8-9548-936A29D1FC69}" type="pres">
      <dgm:prSet presAssocID="{41786A93-DC94-4536-8CC3-C0FFA0F8B7D5}" presName="composite2" presStyleCnt="0"/>
      <dgm:spPr/>
    </dgm:pt>
    <dgm:pt modelId="{A9115F4D-E613-4A5E-A96F-7F08704B344B}" type="pres">
      <dgm:prSet presAssocID="{41786A93-DC94-4536-8CC3-C0FFA0F8B7D5}" presName="background2" presStyleLbl="node2" presStyleIdx="2" presStyleCnt="6"/>
      <dgm:spPr/>
    </dgm:pt>
    <dgm:pt modelId="{3CD0ACF6-2BA4-4D34-ABAC-F237D52EAF2E}" type="pres">
      <dgm:prSet presAssocID="{41786A93-DC94-4536-8CC3-C0FFA0F8B7D5}" presName="text2" presStyleLbl="fgAcc2" presStyleIdx="2" presStyleCnt="6" custScaleX="103001" custScaleY="93654" custLinFactNeighborX="-12315" custLinFactNeighborY="28622">
        <dgm:presLayoutVars>
          <dgm:chPref val="3"/>
        </dgm:presLayoutVars>
      </dgm:prSet>
      <dgm:spPr/>
    </dgm:pt>
    <dgm:pt modelId="{C56AC40C-2D86-4BA1-9E07-FFD76317583B}" type="pres">
      <dgm:prSet presAssocID="{41786A93-DC94-4536-8CC3-C0FFA0F8B7D5}" presName="hierChild3" presStyleCnt="0"/>
      <dgm:spPr/>
    </dgm:pt>
    <dgm:pt modelId="{268E8BF5-1CA5-4324-8267-91BE1146155D}" type="pres">
      <dgm:prSet presAssocID="{F37EA0D0-0FDC-492C-9102-BE137F543E8F}" presName="Name10" presStyleLbl="parChTrans1D2" presStyleIdx="3" presStyleCnt="6"/>
      <dgm:spPr/>
    </dgm:pt>
    <dgm:pt modelId="{488825F1-8CD2-467A-8DDD-C69BAA125476}" type="pres">
      <dgm:prSet presAssocID="{709BE4E1-0707-4A40-9A8C-D8D79228FE2B}" presName="hierRoot2" presStyleCnt="0"/>
      <dgm:spPr/>
    </dgm:pt>
    <dgm:pt modelId="{750C17BC-5057-42F5-8EE7-12B6F4E1BF18}" type="pres">
      <dgm:prSet presAssocID="{709BE4E1-0707-4A40-9A8C-D8D79228FE2B}" presName="composite2" presStyleCnt="0"/>
      <dgm:spPr/>
    </dgm:pt>
    <dgm:pt modelId="{E44008E2-C3FD-49C8-939A-F4BD4B4BF921}" type="pres">
      <dgm:prSet presAssocID="{709BE4E1-0707-4A40-9A8C-D8D79228FE2B}" presName="background2" presStyleLbl="node2" presStyleIdx="3" presStyleCnt="6"/>
      <dgm:spPr/>
    </dgm:pt>
    <dgm:pt modelId="{746E737F-F87E-4190-898D-654CB8B040D9}" type="pres">
      <dgm:prSet presAssocID="{709BE4E1-0707-4A40-9A8C-D8D79228FE2B}" presName="text2" presStyleLbl="fgAcc2" presStyleIdx="3" presStyleCnt="6" custLinFactNeighborX="-8715" custLinFactNeighborY="23024">
        <dgm:presLayoutVars>
          <dgm:chPref val="3"/>
        </dgm:presLayoutVars>
      </dgm:prSet>
      <dgm:spPr/>
    </dgm:pt>
    <dgm:pt modelId="{AFA27717-C19A-4EBB-8E02-61712864CD2E}" type="pres">
      <dgm:prSet presAssocID="{709BE4E1-0707-4A40-9A8C-D8D79228FE2B}" presName="hierChild3" presStyleCnt="0"/>
      <dgm:spPr/>
    </dgm:pt>
    <dgm:pt modelId="{7935E740-C565-4F09-AB32-ADFD7E8E8673}" type="pres">
      <dgm:prSet presAssocID="{D40425B2-EE16-4034-BB66-A96CD40A62B4}" presName="hierRoot1" presStyleCnt="0"/>
      <dgm:spPr/>
    </dgm:pt>
    <dgm:pt modelId="{02B4DFFC-0BF7-4517-9F18-CB657AFC0B6F}" type="pres">
      <dgm:prSet presAssocID="{D40425B2-EE16-4034-BB66-A96CD40A62B4}" presName="composite" presStyleCnt="0"/>
      <dgm:spPr/>
    </dgm:pt>
    <dgm:pt modelId="{99BAAEEC-AB23-454D-B17B-342D154781D1}" type="pres">
      <dgm:prSet presAssocID="{D40425B2-EE16-4034-BB66-A96CD40A62B4}" presName="background" presStyleLbl="node0" presStyleIdx="2" presStyleCnt="4"/>
      <dgm:spPr/>
    </dgm:pt>
    <dgm:pt modelId="{674ABABE-3761-4E69-8C26-5A7E967FEDED}" type="pres">
      <dgm:prSet presAssocID="{D40425B2-EE16-4034-BB66-A96CD40A62B4}" presName="text" presStyleLbl="fgAcc0" presStyleIdx="2" presStyleCnt="4">
        <dgm:presLayoutVars>
          <dgm:chPref val="3"/>
        </dgm:presLayoutVars>
      </dgm:prSet>
      <dgm:spPr/>
    </dgm:pt>
    <dgm:pt modelId="{E3638906-BFEC-4E7A-B897-47FD1090AE0F}" type="pres">
      <dgm:prSet presAssocID="{D40425B2-EE16-4034-BB66-A96CD40A62B4}" presName="hierChild2" presStyleCnt="0"/>
      <dgm:spPr/>
    </dgm:pt>
    <dgm:pt modelId="{5544B101-B59D-424E-AAD9-0F0C8A37BD63}" type="pres">
      <dgm:prSet presAssocID="{BDD036BA-67CB-43DE-A06D-CAF98FF28E4D}" presName="hierRoot1" presStyleCnt="0"/>
      <dgm:spPr/>
    </dgm:pt>
    <dgm:pt modelId="{6D72C005-9D9F-438F-8393-657D2B0CF09B}" type="pres">
      <dgm:prSet presAssocID="{BDD036BA-67CB-43DE-A06D-CAF98FF28E4D}" presName="composite" presStyleCnt="0"/>
      <dgm:spPr/>
    </dgm:pt>
    <dgm:pt modelId="{FAA390A5-A175-4DE3-8273-1CC38E22F2FE}" type="pres">
      <dgm:prSet presAssocID="{BDD036BA-67CB-43DE-A06D-CAF98FF28E4D}" presName="background" presStyleLbl="node0" presStyleIdx="3" presStyleCnt="4"/>
      <dgm:spPr/>
    </dgm:pt>
    <dgm:pt modelId="{EF603C5A-736D-46BC-A9A0-E0BAB70B5A8A}" type="pres">
      <dgm:prSet presAssocID="{BDD036BA-67CB-43DE-A06D-CAF98FF28E4D}" presName="text" presStyleLbl="fgAcc0" presStyleIdx="3" presStyleCnt="4" custLinFactNeighborX="111" custLinFactNeighborY="2592">
        <dgm:presLayoutVars>
          <dgm:chPref val="3"/>
        </dgm:presLayoutVars>
      </dgm:prSet>
      <dgm:spPr/>
    </dgm:pt>
    <dgm:pt modelId="{57BE6A2E-ADEB-4855-A4F0-FAE697334A09}" type="pres">
      <dgm:prSet presAssocID="{BDD036BA-67CB-43DE-A06D-CAF98FF28E4D}" presName="hierChild2" presStyleCnt="0"/>
      <dgm:spPr/>
    </dgm:pt>
    <dgm:pt modelId="{0946A32B-1379-48A2-80E8-3AEBA0D67895}" type="pres">
      <dgm:prSet presAssocID="{2CF4E2A2-F785-4254-81AE-A9BCF56E0EB0}" presName="Name10" presStyleLbl="parChTrans1D2" presStyleIdx="4" presStyleCnt="6"/>
      <dgm:spPr/>
    </dgm:pt>
    <dgm:pt modelId="{FDFAB4BA-1185-4D92-9691-538811B630D2}" type="pres">
      <dgm:prSet presAssocID="{7A6B7DB7-FB1F-4D2A-AE52-A5A52B807456}" presName="hierRoot2" presStyleCnt="0"/>
      <dgm:spPr/>
    </dgm:pt>
    <dgm:pt modelId="{D3F8B44C-D447-4571-A360-B4D481C9D451}" type="pres">
      <dgm:prSet presAssocID="{7A6B7DB7-FB1F-4D2A-AE52-A5A52B807456}" presName="composite2" presStyleCnt="0"/>
      <dgm:spPr/>
    </dgm:pt>
    <dgm:pt modelId="{48EA76DB-3FCB-4C24-B8DC-F6CA2F6DCB16}" type="pres">
      <dgm:prSet presAssocID="{7A6B7DB7-FB1F-4D2A-AE52-A5A52B807456}" presName="background2" presStyleLbl="node2" presStyleIdx="4" presStyleCnt="6"/>
      <dgm:spPr/>
    </dgm:pt>
    <dgm:pt modelId="{2A150AD4-B543-461A-BA69-53D293E17CE4}" type="pres">
      <dgm:prSet presAssocID="{7A6B7DB7-FB1F-4D2A-AE52-A5A52B807456}" presName="text2" presStyleLbl="fgAcc2" presStyleIdx="4" presStyleCnt="6" custLinFactNeighborX="-817" custLinFactNeighborY="16785">
        <dgm:presLayoutVars>
          <dgm:chPref val="3"/>
        </dgm:presLayoutVars>
      </dgm:prSet>
      <dgm:spPr/>
    </dgm:pt>
    <dgm:pt modelId="{0F4E9715-19AC-4575-A029-81F913C0E8A5}" type="pres">
      <dgm:prSet presAssocID="{7A6B7DB7-FB1F-4D2A-AE52-A5A52B807456}" presName="hierChild3" presStyleCnt="0"/>
      <dgm:spPr/>
    </dgm:pt>
    <dgm:pt modelId="{F4B35830-2FAD-4B1A-AAEA-1C076C17E105}" type="pres">
      <dgm:prSet presAssocID="{61390005-CF66-42D5-89BF-AA4BC7C18008}" presName="Name10" presStyleLbl="parChTrans1D2" presStyleIdx="5" presStyleCnt="6"/>
      <dgm:spPr/>
    </dgm:pt>
    <dgm:pt modelId="{1BD3EC39-020E-4D4C-B531-A8623FC65001}" type="pres">
      <dgm:prSet presAssocID="{F485EA0F-66E2-4F82-A3AC-E20EFAB34A2E}" presName="hierRoot2" presStyleCnt="0"/>
      <dgm:spPr/>
    </dgm:pt>
    <dgm:pt modelId="{8ADF036D-DB14-4C13-8862-803A05A77AC6}" type="pres">
      <dgm:prSet presAssocID="{F485EA0F-66E2-4F82-A3AC-E20EFAB34A2E}" presName="composite2" presStyleCnt="0"/>
      <dgm:spPr/>
    </dgm:pt>
    <dgm:pt modelId="{CC928376-E958-4514-872B-9BB7A43F229D}" type="pres">
      <dgm:prSet presAssocID="{F485EA0F-66E2-4F82-A3AC-E20EFAB34A2E}" presName="background2" presStyleLbl="node2" presStyleIdx="5" presStyleCnt="6"/>
      <dgm:spPr/>
    </dgm:pt>
    <dgm:pt modelId="{0B278517-18C3-4E40-A951-CE4D082A5C41}" type="pres">
      <dgm:prSet presAssocID="{F485EA0F-66E2-4F82-A3AC-E20EFAB34A2E}" presName="text2" presStyleLbl="fgAcc2" presStyleIdx="5" presStyleCnt="6" custLinFactNeighborX="-9331" custLinFactNeighborY="11999">
        <dgm:presLayoutVars>
          <dgm:chPref val="3"/>
        </dgm:presLayoutVars>
      </dgm:prSet>
      <dgm:spPr/>
    </dgm:pt>
    <dgm:pt modelId="{43179AD4-C28E-4961-9F81-4AD9A56F3EC0}" type="pres">
      <dgm:prSet presAssocID="{F485EA0F-66E2-4F82-A3AC-E20EFAB34A2E}" presName="hierChild3" presStyleCnt="0"/>
      <dgm:spPr/>
    </dgm:pt>
  </dgm:ptLst>
  <dgm:cxnLst>
    <dgm:cxn modelId="{32556E0F-696E-476A-9EFC-8F722B932037}" type="presOf" srcId="{F37EA0D0-0FDC-492C-9102-BE137F543E8F}" destId="{268E8BF5-1CA5-4324-8267-91BE1146155D}" srcOrd="0" destOrd="0" presId="urn:microsoft.com/office/officeart/2005/8/layout/hierarchy1"/>
    <dgm:cxn modelId="{2EE14731-248F-4399-9BAB-EC843D68ECE9}" type="presOf" srcId="{61390005-CF66-42D5-89BF-AA4BC7C18008}" destId="{F4B35830-2FAD-4B1A-AAEA-1C076C17E105}" srcOrd="0" destOrd="0" presId="urn:microsoft.com/office/officeart/2005/8/layout/hierarchy1"/>
    <dgm:cxn modelId="{60B1B234-A90B-40A5-8995-3341D8D15110}" srcId="{07397368-6A94-4968-B89A-1F22072CD88D}" destId="{A7AEBA7C-F9CE-4C43-8285-C60D13669E09}" srcOrd="1" destOrd="0" parTransId="{ADAAD7C2-D0EA-44D8-B136-80018640F61C}" sibTransId="{98AE6103-9135-4C52-B440-E13ED9E765DC}"/>
    <dgm:cxn modelId="{6045353E-62A5-4206-AC11-165FABEEC1B9}" type="presOf" srcId="{A7AEBA7C-F9CE-4C43-8285-C60D13669E09}" destId="{A8F1D2E8-3F1B-4283-B058-1A5991116D7A}" srcOrd="0" destOrd="0" presId="urn:microsoft.com/office/officeart/2005/8/layout/hierarchy1"/>
    <dgm:cxn modelId="{61040861-806C-4823-8308-46A8B31B5675}" type="presOf" srcId="{2E5D8FBE-B10E-4760-9BE6-2ED0E2C8F626}" destId="{E48488AE-3430-45BD-9A0E-7A443AFB2C60}" srcOrd="0" destOrd="0" presId="urn:microsoft.com/office/officeart/2005/8/layout/hierarchy1"/>
    <dgm:cxn modelId="{C0E4FE74-DD77-4B24-AF00-2B775C48CD9B}" type="presOf" srcId="{EBA8AD59-A71E-4BAC-B5AA-CF2E6AFEE92D}" destId="{C823948B-D93F-4E7D-B68B-AF8765B1BBB9}" srcOrd="0" destOrd="0" presId="urn:microsoft.com/office/officeart/2005/8/layout/hierarchy1"/>
    <dgm:cxn modelId="{B86BE458-D714-48BB-8C20-F08500EE458E}" srcId="{1863D7A2-F2B1-40BF-84E5-AE7B87A1DE26}" destId="{709BE4E1-0707-4A40-9A8C-D8D79228FE2B}" srcOrd="1" destOrd="0" parTransId="{F37EA0D0-0FDC-492C-9102-BE137F543E8F}" sibTransId="{AB93C71A-BC35-4FB3-9A0C-6A3B13C0AA8E}"/>
    <dgm:cxn modelId="{BEB9AA7F-DBA4-46D9-8AE2-2CCD43E72164}" srcId="{BDD036BA-67CB-43DE-A06D-CAF98FF28E4D}" destId="{F485EA0F-66E2-4F82-A3AC-E20EFAB34A2E}" srcOrd="1" destOrd="0" parTransId="{61390005-CF66-42D5-89BF-AA4BC7C18008}" sibTransId="{93016833-9685-402D-A67C-F134B59F246E}"/>
    <dgm:cxn modelId="{8A30E584-3519-4F79-9FA9-58E8992893AD}" srcId="{7CFD676E-5DD9-406C-83C4-39F63619C01B}" destId="{D40425B2-EE16-4034-BB66-A96CD40A62B4}" srcOrd="2" destOrd="0" parTransId="{7EEDD765-2988-407C-A073-76A8302848F6}" sibTransId="{04E4D4E5-039C-43C4-8086-F284B26A47D1}"/>
    <dgm:cxn modelId="{ABFFBA8A-76CD-4DAB-9B6D-F0D7591F3EAE}" type="presOf" srcId="{D40425B2-EE16-4034-BB66-A96CD40A62B4}" destId="{674ABABE-3761-4E69-8C26-5A7E967FEDED}" srcOrd="0" destOrd="0" presId="urn:microsoft.com/office/officeart/2005/8/layout/hierarchy1"/>
    <dgm:cxn modelId="{942696A3-E3CE-424F-A7EA-A0EF795B9BBD}" type="presOf" srcId="{BDD036BA-67CB-43DE-A06D-CAF98FF28E4D}" destId="{EF603C5A-736D-46BC-A9A0-E0BAB70B5A8A}" srcOrd="0" destOrd="0" presId="urn:microsoft.com/office/officeart/2005/8/layout/hierarchy1"/>
    <dgm:cxn modelId="{AF706CA6-0A0D-479C-AF3E-CFC97BDE2C3C}" type="presOf" srcId="{709BE4E1-0707-4A40-9A8C-D8D79228FE2B}" destId="{746E737F-F87E-4190-898D-654CB8B040D9}" srcOrd="0" destOrd="0" presId="urn:microsoft.com/office/officeart/2005/8/layout/hierarchy1"/>
    <dgm:cxn modelId="{C0D06DB0-0E5A-4658-BD10-8D955EC3CE03}" type="presOf" srcId="{F485EA0F-66E2-4F82-A3AC-E20EFAB34A2E}" destId="{0B278517-18C3-4E40-A951-CE4D082A5C41}" srcOrd="0" destOrd="0" presId="urn:microsoft.com/office/officeart/2005/8/layout/hierarchy1"/>
    <dgm:cxn modelId="{C0552CB5-D50B-48BD-8AEB-E577B4A042F8}" type="presOf" srcId="{2CF4E2A2-F785-4254-81AE-A9BCF56E0EB0}" destId="{0946A32B-1379-48A2-80E8-3AEBA0D67895}" srcOrd="0" destOrd="0" presId="urn:microsoft.com/office/officeart/2005/8/layout/hierarchy1"/>
    <dgm:cxn modelId="{CA053AC8-AA77-49B2-94DF-DBA07FBAE3EC}" srcId="{7CFD676E-5DD9-406C-83C4-39F63619C01B}" destId="{07397368-6A94-4968-B89A-1F22072CD88D}" srcOrd="0" destOrd="0" parTransId="{11F6E2C7-A522-4525-B9F2-B2CF667E48E3}" sibTransId="{CBFE543D-99FB-4F07-8B3A-05E8A65C0334}"/>
    <dgm:cxn modelId="{804B3ECA-54BE-4489-AD24-BCD21D838D36}" type="presOf" srcId="{07397368-6A94-4968-B89A-1F22072CD88D}" destId="{66F390EB-C261-4865-B143-11D2F0C978F5}" srcOrd="0" destOrd="0" presId="urn:microsoft.com/office/officeart/2005/8/layout/hierarchy1"/>
    <dgm:cxn modelId="{72B2C1CA-F8CA-4E8F-B56D-9297836602F4}" type="presOf" srcId="{7CFD676E-5DD9-406C-83C4-39F63619C01B}" destId="{5B13F8BF-B72F-4021-A351-8D0C76538A60}" srcOrd="0" destOrd="0" presId="urn:microsoft.com/office/officeart/2005/8/layout/hierarchy1"/>
    <dgm:cxn modelId="{1815D3CB-1B9C-435E-83BB-648889EE2CEA}" srcId="{7CFD676E-5DD9-406C-83C4-39F63619C01B}" destId="{BDD036BA-67CB-43DE-A06D-CAF98FF28E4D}" srcOrd="3" destOrd="0" parTransId="{22C07989-1095-4466-BE97-81E2C580E1D4}" sibTransId="{FF6C667A-AAB8-41A5-A84F-6A33AB371BA3}"/>
    <dgm:cxn modelId="{7FC851CC-B2BF-4D2B-B391-71474C0BCF1B}" srcId="{BDD036BA-67CB-43DE-A06D-CAF98FF28E4D}" destId="{7A6B7DB7-FB1F-4D2A-AE52-A5A52B807456}" srcOrd="0" destOrd="0" parTransId="{2CF4E2A2-F785-4254-81AE-A9BCF56E0EB0}" sibTransId="{43146521-33DB-4605-8776-E19BF54D321A}"/>
    <dgm:cxn modelId="{D2A21ACD-1A0D-42BF-B9C0-0AA3545A96B5}" srcId="{07397368-6A94-4968-B89A-1F22072CD88D}" destId="{998789B9-A927-4D87-996E-1B909D3E1067}" srcOrd="0" destOrd="0" parTransId="{EBA8AD59-A71E-4BAC-B5AA-CF2E6AFEE92D}" sibTransId="{8F045ADD-ADED-4F17-BAD6-A74D0A4995E4}"/>
    <dgm:cxn modelId="{2524E1D6-2531-4253-8B92-2C6F5D148AF2}" type="presOf" srcId="{998789B9-A927-4D87-996E-1B909D3E1067}" destId="{DA054D53-A1EA-4244-A4DC-3FD171046DCB}" srcOrd="0" destOrd="0" presId="urn:microsoft.com/office/officeart/2005/8/layout/hierarchy1"/>
    <dgm:cxn modelId="{762041DB-EC8A-4A40-8FC1-98643CB3EC03}" type="presOf" srcId="{1863D7A2-F2B1-40BF-84E5-AE7B87A1DE26}" destId="{583FE5EC-E954-474E-B0A7-31745B7BC17A}" srcOrd="0" destOrd="0" presId="urn:microsoft.com/office/officeart/2005/8/layout/hierarchy1"/>
    <dgm:cxn modelId="{30DF33E9-8D76-4C6E-8F45-089019821AEF}" type="presOf" srcId="{7A6B7DB7-FB1F-4D2A-AE52-A5A52B807456}" destId="{2A150AD4-B543-461A-BA69-53D293E17CE4}" srcOrd="0" destOrd="0" presId="urn:microsoft.com/office/officeart/2005/8/layout/hierarchy1"/>
    <dgm:cxn modelId="{59B315EE-8E82-4508-9A69-600660F7E522}" srcId="{1863D7A2-F2B1-40BF-84E5-AE7B87A1DE26}" destId="{41786A93-DC94-4536-8CC3-C0FFA0F8B7D5}" srcOrd="0" destOrd="0" parTransId="{2E5D8FBE-B10E-4760-9BE6-2ED0E2C8F626}" sibTransId="{0B1F194D-9120-4984-B2E9-A2006ACF20C3}"/>
    <dgm:cxn modelId="{79869BF0-C6F6-436E-A1EC-C4C729900B02}" type="presOf" srcId="{ADAAD7C2-D0EA-44D8-B136-80018640F61C}" destId="{BB6B9B5E-4ACB-4DD3-A3B7-CC08A09E8108}" srcOrd="0" destOrd="0" presId="urn:microsoft.com/office/officeart/2005/8/layout/hierarchy1"/>
    <dgm:cxn modelId="{2D26B7F7-53CF-4664-8FB2-C1C91AC506D0}" srcId="{7CFD676E-5DD9-406C-83C4-39F63619C01B}" destId="{1863D7A2-F2B1-40BF-84E5-AE7B87A1DE26}" srcOrd="1" destOrd="0" parTransId="{E0820698-7234-4923-BC4C-AACE5DDC9AF1}" sibTransId="{DF61B11D-010B-4EB4-A711-26F9ACE8A049}"/>
    <dgm:cxn modelId="{663BAEFA-A9EF-4244-9EE3-82882451642B}" type="presOf" srcId="{41786A93-DC94-4536-8CC3-C0FFA0F8B7D5}" destId="{3CD0ACF6-2BA4-4D34-ABAC-F237D52EAF2E}" srcOrd="0" destOrd="0" presId="urn:microsoft.com/office/officeart/2005/8/layout/hierarchy1"/>
    <dgm:cxn modelId="{BD3685FF-C100-49DF-B85B-EAD93078CA8E}" type="presParOf" srcId="{5B13F8BF-B72F-4021-A351-8D0C76538A60}" destId="{941844AA-7B38-46B4-97DC-255F533DF270}" srcOrd="0" destOrd="0" presId="urn:microsoft.com/office/officeart/2005/8/layout/hierarchy1"/>
    <dgm:cxn modelId="{0155E081-E3CD-479E-A606-60119A980995}" type="presParOf" srcId="{941844AA-7B38-46B4-97DC-255F533DF270}" destId="{F369F0D9-9C2F-43BE-A022-A5F47BDD9C0D}" srcOrd="0" destOrd="0" presId="urn:microsoft.com/office/officeart/2005/8/layout/hierarchy1"/>
    <dgm:cxn modelId="{81FF0FCA-8E70-4A59-8B4A-B4B6862C954B}" type="presParOf" srcId="{F369F0D9-9C2F-43BE-A022-A5F47BDD9C0D}" destId="{B2E0D216-AC44-4DAB-9DD5-BB9A960F6D63}" srcOrd="0" destOrd="0" presId="urn:microsoft.com/office/officeart/2005/8/layout/hierarchy1"/>
    <dgm:cxn modelId="{31739127-95FD-4F73-A326-CACA3A206FFC}" type="presParOf" srcId="{F369F0D9-9C2F-43BE-A022-A5F47BDD9C0D}" destId="{66F390EB-C261-4865-B143-11D2F0C978F5}" srcOrd="1" destOrd="0" presId="urn:microsoft.com/office/officeart/2005/8/layout/hierarchy1"/>
    <dgm:cxn modelId="{0E38736E-E0F5-4750-99C4-E81E1B441ADA}" type="presParOf" srcId="{941844AA-7B38-46B4-97DC-255F533DF270}" destId="{9584F36A-FB92-4F6B-9197-6B98BAEB1690}" srcOrd="1" destOrd="0" presId="urn:microsoft.com/office/officeart/2005/8/layout/hierarchy1"/>
    <dgm:cxn modelId="{B9BD4929-5BC7-4B54-AEC5-6C1AD33D91F1}" type="presParOf" srcId="{9584F36A-FB92-4F6B-9197-6B98BAEB1690}" destId="{C823948B-D93F-4E7D-B68B-AF8765B1BBB9}" srcOrd="0" destOrd="0" presId="urn:microsoft.com/office/officeart/2005/8/layout/hierarchy1"/>
    <dgm:cxn modelId="{9F2F6A4F-8C8F-4F71-8FCF-3839F4A69182}" type="presParOf" srcId="{9584F36A-FB92-4F6B-9197-6B98BAEB1690}" destId="{44FA57C3-0FBF-432B-82DC-2CCC4910F16C}" srcOrd="1" destOrd="0" presId="urn:microsoft.com/office/officeart/2005/8/layout/hierarchy1"/>
    <dgm:cxn modelId="{2DAD73DD-263A-41E8-87A8-5D00C4FAED6B}" type="presParOf" srcId="{44FA57C3-0FBF-432B-82DC-2CCC4910F16C}" destId="{F8765791-6792-4BDE-933F-C0DBA82D534E}" srcOrd="0" destOrd="0" presId="urn:microsoft.com/office/officeart/2005/8/layout/hierarchy1"/>
    <dgm:cxn modelId="{07930063-12D3-4349-83A4-1CA43789643B}" type="presParOf" srcId="{F8765791-6792-4BDE-933F-C0DBA82D534E}" destId="{0D68B1B2-A684-46DD-BECB-0FD2249EF646}" srcOrd="0" destOrd="0" presId="urn:microsoft.com/office/officeart/2005/8/layout/hierarchy1"/>
    <dgm:cxn modelId="{5DBD5A2D-D9A2-4298-A4CD-00F49A5A2D56}" type="presParOf" srcId="{F8765791-6792-4BDE-933F-C0DBA82D534E}" destId="{DA054D53-A1EA-4244-A4DC-3FD171046DCB}" srcOrd="1" destOrd="0" presId="urn:microsoft.com/office/officeart/2005/8/layout/hierarchy1"/>
    <dgm:cxn modelId="{A53971E7-BDCE-4716-856D-5ED6CF5A50A9}" type="presParOf" srcId="{44FA57C3-0FBF-432B-82DC-2CCC4910F16C}" destId="{316D535C-4AE6-4C9F-8999-A9360575084C}" srcOrd="1" destOrd="0" presId="urn:microsoft.com/office/officeart/2005/8/layout/hierarchy1"/>
    <dgm:cxn modelId="{63FB827D-3D19-42CC-91A9-5A57135F542D}" type="presParOf" srcId="{9584F36A-FB92-4F6B-9197-6B98BAEB1690}" destId="{BB6B9B5E-4ACB-4DD3-A3B7-CC08A09E8108}" srcOrd="2" destOrd="0" presId="urn:microsoft.com/office/officeart/2005/8/layout/hierarchy1"/>
    <dgm:cxn modelId="{FF280760-4963-4F5F-9099-F254922D4305}" type="presParOf" srcId="{9584F36A-FB92-4F6B-9197-6B98BAEB1690}" destId="{311C3DF8-5C50-4187-9466-115A719E222F}" srcOrd="3" destOrd="0" presId="urn:microsoft.com/office/officeart/2005/8/layout/hierarchy1"/>
    <dgm:cxn modelId="{20586839-62A7-4276-80CF-F47A4953061A}" type="presParOf" srcId="{311C3DF8-5C50-4187-9466-115A719E222F}" destId="{B45F4F18-40DC-4514-82FC-9BD164546CF0}" srcOrd="0" destOrd="0" presId="urn:microsoft.com/office/officeart/2005/8/layout/hierarchy1"/>
    <dgm:cxn modelId="{055261C1-6E01-4661-BC79-D7AC94EF14A7}" type="presParOf" srcId="{B45F4F18-40DC-4514-82FC-9BD164546CF0}" destId="{CAFF12F3-C530-42C9-A949-E372D39130B6}" srcOrd="0" destOrd="0" presId="urn:microsoft.com/office/officeart/2005/8/layout/hierarchy1"/>
    <dgm:cxn modelId="{5A327A4A-5140-4F86-B48B-E9AFA5758C61}" type="presParOf" srcId="{B45F4F18-40DC-4514-82FC-9BD164546CF0}" destId="{A8F1D2E8-3F1B-4283-B058-1A5991116D7A}" srcOrd="1" destOrd="0" presId="urn:microsoft.com/office/officeart/2005/8/layout/hierarchy1"/>
    <dgm:cxn modelId="{F984CEAE-EBD9-4AA5-9013-BBD3A9E2F66B}" type="presParOf" srcId="{311C3DF8-5C50-4187-9466-115A719E222F}" destId="{2E5400A0-ECD9-4418-8000-570EB2160D3F}" srcOrd="1" destOrd="0" presId="urn:microsoft.com/office/officeart/2005/8/layout/hierarchy1"/>
    <dgm:cxn modelId="{60E48454-F7FC-4C35-B15A-343C89141ACF}" type="presParOf" srcId="{5B13F8BF-B72F-4021-A351-8D0C76538A60}" destId="{C4BB5083-A412-46F0-9576-53D812B0F1E5}" srcOrd="1" destOrd="0" presId="urn:microsoft.com/office/officeart/2005/8/layout/hierarchy1"/>
    <dgm:cxn modelId="{3C896EA7-703B-4769-85AF-941B6687683D}" type="presParOf" srcId="{C4BB5083-A412-46F0-9576-53D812B0F1E5}" destId="{8A2B6E1C-0DBD-4CB1-9920-BE1B6AE3638E}" srcOrd="0" destOrd="0" presId="urn:microsoft.com/office/officeart/2005/8/layout/hierarchy1"/>
    <dgm:cxn modelId="{5D4941F2-9661-4D9C-A260-9918C695734E}" type="presParOf" srcId="{8A2B6E1C-0DBD-4CB1-9920-BE1B6AE3638E}" destId="{3F881ABA-F6FD-4E8E-8D19-B0BE161E68FF}" srcOrd="0" destOrd="0" presId="urn:microsoft.com/office/officeart/2005/8/layout/hierarchy1"/>
    <dgm:cxn modelId="{09C7C74E-B5B0-4009-B767-343F38893016}" type="presParOf" srcId="{8A2B6E1C-0DBD-4CB1-9920-BE1B6AE3638E}" destId="{583FE5EC-E954-474E-B0A7-31745B7BC17A}" srcOrd="1" destOrd="0" presId="urn:microsoft.com/office/officeart/2005/8/layout/hierarchy1"/>
    <dgm:cxn modelId="{13AF9EB7-3F46-4D62-B33C-EED1A3381CF1}" type="presParOf" srcId="{C4BB5083-A412-46F0-9576-53D812B0F1E5}" destId="{A7725400-7D8D-4D15-BA31-CAB0CEFEA119}" srcOrd="1" destOrd="0" presId="urn:microsoft.com/office/officeart/2005/8/layout/hierarchy1"/>
    <dgm:cxn modelId="{6A32BC0C-233E-4706-877A-6A9211D946EB}" type="presParOf" srcId="{A7725400-7D8D-4D15-BA31-CAB0CEFEA119}" destId="{E48488AE-3430-45BD-9A0E-7A443AFB2C60}" srcOrd="0" destOrd="0" presId="urn:microsoft.com/office/officeart/2005/8/layout/hierarchy1"/>
    <dgm:cxn modelId="{7DB56BEB-D37C-44FA-8DD2-1C4C37901859}" type="presParOf" srcId="{A7725400-7D8D-4D15-BA31-CAB0CEFEA119}" destId="{C9741E6F-EBE3-49B9-AD4B-74E1D90CA27B}" srcOrd="1" destOrd="0" presId="urn:microsoft.com/office/officeart/2005/8/layout/hierarchy1"/>
    <dgm:cxn modelId="{8E557B30-A738-4748-82E1-E79156DB85CC}" type="presParOf" srcId="{C9741E6F-EBE3-49B9-AD4B-74E1D90CA27B}" destId="{D50F9919-EC07-4CD8-9548-936A29D1FC69}" srcOrd="0" destOrd="0" presId="urn:microsoft.com/office/officeart/2005/8/layout/hierarchy1"/>
    <dgm:cxn modelId="{038F16A8-255F-4E06-A0AD-95D44B049B67}" type="presParOf" srcId="{D50F9919-EC07-4CD8-9548-936A29D1FC69}" destId="{A9115F4D-E613-4A5E-A96F-7F08704B344B}" srcOrd="0" destOrd="0" presId="urn:microsoft.com/office/officeart/2005/8/layout/hierarchy1"/>
    <dgm:cxn modelId="{18CB6ED0-4B9D-4607-B7DA-79651C352102}" type="presParOf" srcId="{D50F9919-EC07-4CD8-9548-936A29D1FC69}" destId="{3CD0ACF6-2BA4-4D34-ABAC-F237D52EAF2E}" srcOrd="1" destOrd="0" presId="urn:microsoft.com/office/officeart/2005/8/layout/hierarchy1"/>
    <dgm:cxn modelId="{415D0AD7-31D8-47E7-89EA-E2098C82754F}" type="presParOf" srcId="{C9741E6F-EBE3-49B9-AD4B-74E1D90CA27B}" destId="{C56AC40C-2D86-4BA1-9E07-FFD76317583B}" srcOrd="1" destOrd="0" presId="urn:microsoft.com/office/officeart/2005/8/layout/hierarchy1"/>
    <dgm:cxn modelId="{5457E18E-C573-40FC-8F13-43F740060BFE}" type="presParOf" srcId="{A7725400-7D8D-4D15-BA31-CAB0CEFEA119}" destId="{268E8BF5-1CA5-4324-8267-91BE1146155D}" srcOrd="2" destOrd="0" presId="urn:microsoft.com/office/officeart/2005/8/layout/hierarchy1"/>
    <dgm:cxn modelId="{3EB1ECD4-0E0E-48DD-B5D6-85E28D824F1E}" type="presParOf" srcId="{A7725400-7D8D-4D15-BA31-CAB0CEFEA119}" destId="{488825F1-8CD2-467A-8DDD-C69BAA125476}" srcOrd="3" destOrd="0" presId="urn:microsoft.com/office/officeart/2005/8/layout/hierarchy1"/>
    <dgm:cxn modelId="{A0599C99-3A0D-451C-B1BF-D8936B68E481}" type="presParOf" srcId="{488825F1-8CD2-467A-8DDD-C69BAA125476}" destId="{750C17BC-5057-42F5-8EE7-12B6F4E1BF18}" srcOrd="0" destOrd="0" presId="urn:microsoft.com/office/officeart/2005/8/layout/hierarchy1"/>
    <dgm:cxn modelId="{85B18CB6-B529-4975-8D62-FDF702311C6A}" type="presParOf" srcId="{750C17BC-5057-42F5-8EE7-12B6F4E1BF18}" destId="{E44008E2-C3FD-49C8-939A-F4BD4B4BF921}" srcOrd="0" destOrd="0" presId="urn:microsoft.com/office/officeart/2005/8/layout/hierarchy1"/>
    <dgm:cxn modelId="{B35A8236-20A7-4C3C-B78E-18E731043CE0}" type="presParOf" srcId="{750C17BC-5057-42F5-8EE7-12B6F4E1BF18}" destId="{746E737F-F87E-4190-898D-654CB8B040D9}" srcOrd="1" destOrd="0" presId="urn:microsoft.com/office/officeart/2005/8/layout/hierarchy1"/>
    <dgm:cxn modelId="{E0C90719-937F-4AA6-BB4A-BD397DEA34DF}" type="presParOf" srcId="{488825F1-8CD2-467A-8DDD-C69BAA125476}" destId="{AFA27717-C19A-4EBB-8E02-61712864CD2E}" srcOrd="1" destOrd="0" presId="urn:microsoft.com/office/officeart/2005/8/layout/hierarchy1"/>
    <dgm:cxn modelId="{2E2C21BB-E1EB-454A-AA94-BE484F367F72}" type="presParOf" srcId="{5B13F8BF-B72F-4021-A351-8D0C76538A60}" destId="{7935E740-C565-4F09-AB32-ADFD7E8E8673}" srcOrd="2" destOrd="0" presId="urn:microsoft.com/office/officeart/2005/8/layout/hierarchy1"/>
    <dgm:cxn modelId="{99CBE2A4-6BE5-417C-9F17-486D648CB597}" type="presParOf" srcId="{7935E740-C565-4F09-AB32-ADFD7E8E8673}" destId="{02B4DFFC-0BF7-4517-9F18-CB657AFC0B6F}" srcOrd="0" destOrd="0" presId="urn:microsoft.com/office/officeart/2005/8/layout/hierarchy1"/>
    <dgm:cxn modelId="{D55B419A-6518-4EBA-B20E-C3950F9A05BC}" type="presParOf" srcId="{02B4DFFC-0BF7-4517-9F18-CB657AFC0B6F}" destId="{99BAAEEC-AB23-454D-B17B-342D154781D1}" srcOrd="0" destOrd="0" presId="urn:microsoft.com/office/officeart/2005/8/layout/hierarchy1"/>
    <dgm:cxn modelId="{58CE4932-CFBD-4CAB-B99F-3A8AC6E404E1}" type="presParOf" srcId="{02B4DFFC-0BF7-4517-9F18-CB657AFC0B6F}" destId="{674ABABE-3761-4E69-8C26-5A7E967FEDED}" srcOrd="1" destOrd="0" presId="urn:microsoft.com/office/officeart/2005/8/layout/hierarchy1"/>
    <dgm:cxn modelId="{BAC59B9C-8DEE-4E49-A201-4C8ECA492A30}" type="presParOf" srcId="{7935E740-C565-4F09-AB32-ADFD7E8E8673}" destId="{E3638906-BFEC-4E7A-B897-47FD1090AE0F}" srcOrd="1" destOrd="0" presId="urn:microsoft.com/office/officeart/2005/8/layout/hierarchy1"/>
    <dgm:cxn modelId="{9F113E48-E6D4-44B6-85D0-1BDBC8BBB9BC}" type="presParOf" srcId="{5B13F8BF-B72F-4021-A351-8D0C76538A60}" destId="{5544B101-B59D-424E-AAD9-0F0C8A37BD63}" srcOrd="3" destOrd="0" presId="urn:microsoft.com/office/officeart/2005/8/layout/hierarchy1"/>
    <dgm:cxn modelId="{43C801AC-7306-467F-8CE8-0E0CFBD65C70}" type="presParOf" srcId="{5544B101-B59D-424E-AAD9-0F0C8A37BD63}" destId="{6D72C005-9D9F-438F-8393-657D2B0CF09B}" srcOrd="0" destOrd="0" presId="urn:microsoft.com/office/officeart/2005/8/layout/hierarchy1"/>
    <dgm:cxn modelId="{8098C05C-EEB0-4EF4-8CCD-7A93C8A9F01A}" type="presParOf" srcId="{6D72C005-9D9F-438F-8393-657D2B0CF09B}" destId="{FAA390A5-A175-4DE3-8273-1CC38E22F2FE}" srcOrd="0" destOrd="0" presId="urn:microsoft.com/office/officeart/2005/8/layout/hierarchy1"/>
    <dgm:cxn modelId="{CD3084A2-8D36-4554-9F0D-AA5E3AC88629}" type="presParOf" srcId="{6D72C005-9D9F-438F-8393-657D2B0CF09B}" destId="{EF603C5A-736D-46BC-A9A0-E0BAB70B5A8A}" srcOrd="1" destOrd="0" presId="urn:microsoft.com/office/officeart/2005/8/layout/hierarchy1"/>
    <dgm:cxn modelId="{87AD1CF0-3C33-4B42-9A9A-F43CD4293BF2}" type="presParOf" srcId="{5544B101-B59D-424E-AAD9-0F0C8A37BD63}" destId="{57BE6A2E-ADEB-4855-A4F0-FAE697334A09}" srcOrd="1" destOrd="0" presId="urn:microsoft.com/office/officeart/2005/8/layout/hierarchy1"/>
    <dgm:cxn modelId="{526A677D-B14A-4BBB-BE0D-5CB255541682}" type="presParOf" srcId="{57BE6A2E-ADEB-4855-A4F0-FAE697334A09}" destId="{0946A32B-1379-48A2-80E8-3AEBA0D67895}" srcOrd="0" destOrd="0" presId="urn:microsoft.com/office/officeart/2005/8/layout/hierarchy1"/>
    <dgm:cxn modelId="{408FACEB-64F6-4442-8C80-892E35D58D86}" type="presParOf" srcId="{57BE6A2E-ADEB-4855-A4F0-FAE697334A09}" destId="{FDFAB4BA-1185-4D92-9691-538811B630D2}" srcOrd="1" destOrd="0" presId="urn:microsoft.com/office/officeart/2005/8/layout/hierarchy1"/>
    <dgm:cxn modelId="{D91EB54A-0F8A-42B3-9ED3-F9F217FEC0AE}" type="presParOf" srcId="{FDFAB4BA-1185-4D92-9691-538811B630D2}" destId="{D3F8B44C-D447-4571-A360-B4D481C9D451}" srcOrd="0" destOrd="0" presId="urn:microsoft.com/office/officeart/2005/8/layout/hierarchy1"/>
    <dgm:cxn modelId="{87CDB188-04C2-4B14-A618-AA095808DB77}" type="presParOf" srcId="{D3F8B44C-D447-4571-A360-B4D481C9D451}" destId="{48EA76DB-3FCB-4C24-B8DC-F6CA2F6DCB16}" srcOrd="0" destOrd="0" presId="urn:microsoft.com/office/officeart/2005/8/layout/hierarchy1"/>
    <dgm:cxn modelId="{D11C502C-D5AD-4021-ABB9-1D01E212F60B}" type="presParOf" srcId="{D3F8B44C-D447-4571-A360-B4D481C9D451}" destId="{2A150AD4-B543-461A-BA69-53D293E17CE4}" srcOrd="1" destOrd="0" presId="urn:microsoft.com/office/officeart/2005/8/layout/hierarchy1"/>
    <dgm:cxn modelId="{5CCAE8E9-70C2-4DBB-A8C9-83B643A5EDEB}" type="presParOf" srcId="{FDFAB4BA-1185-4D92-9691-538811B630D2}" destId="{0F4E9715-19AC-4575-A029-81F913C0E8A5}" srcOrd="1" destOrd="0" presId="urn:microsoft.com/office/officeart/2005/8/layout/hierarchy1"/>
    <dgm:cxn modelId="{301772A1-871D-4DC1-BC79-E755F1F60352}" type="presParOf" srcId="{57BE6A2E-ADEB-4855-A4F0-FAE697334A09}" destId="{F4B35830-2FAD-4B1A-AAEA-1C076C17E105}" srcOrd="2" destOrd="0" presId="urn:microsoft.com/office/officeart/2005/8/layout/hierarchy1"/>
    <dgm:cxn modelId="{3EFA6792-BA2F-4CD8-BBAC-844F25F98C91}" type="presParOf" srcId="{57BE6A2E-ADEB-4855-A4F0-FAE697334A09}" destId="{1BD3EC39-020E-4D4C-B531-A8623FC65001}" srcOrd="3" destOrd="0" presId="urn:microsoft.com/office/officeart/2005/8/layout/hierarchy1"/>
    <dgm:cxn modelId="{D27A9882-B5AC-475C-A19C-12BB1A1CD7A5}" type="presParOf" srcId="{1BD3EC39-020E-4D4C-B531-A8623FC65001}" destId="{8ADF036D-DB14-4C13-8862-803A05A77AC6}" srcOrd="0" destOrd="0" presId="urn:microsoft.com/office/officeart/2005/8/layout/hierarchy1"/>
    <dgm:cxn modelId="{A98FD396-9FEE-4E52-BE4A-2E8F3460A81D}" type="presParOf" srcId="{8ADF036D-DB14-4C13-8862-803A05A77AC6}" destId="{CC928376-E958-4514-872B-9BB7A43F229D}" srcOrd="0" destOrd="0" presId="urn:microsoft.com/office/officeart/2005/8/layout/hierarchy1"/>
    <dgm:cxn modelId="{95333B41-6A1F-4394-BFC3-296D14F7E470}" type="presParOf" srcId="{8ADF036D-DB14-4C13-8862-803A05A77AC6}" destId="{0B278517-18C3-4E40-A951-CE4D082A5C41}" srcOrd="1" destOrd="0" presId="urn:microsoft.com/office/officeart/2005/8/layout/hierarchy1"/>
    <dgm:cxn modelId="{C4A2795A-9510-473E-B245-13630CDB8554}" type="presParOf" srcId="{1BD3EC39-020E-4D4C-B531-A8623FC65001}" destId="{43179AD4-C28E-4961-9F81-4AD9A56F3EC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B35830-2FAD-4B1A-AAEA-1C076C17E105}">
      <dsp:nvSpPr>
        <dsp:cNvPr id="0" name=""/>
        <dsp:cNvSpPr/>
      </dsp:nvSpPr>
      <dsp:spPr>
        <a:xfrm>
          <a:off x="7029861" y="1200774"/>
          <a:ext cx="571920" cy="388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499"/>
              </a:lnTo>
              <a:lnTo>
                <a:pt x="571920" y="285499"/>
              </a:lnTo>
              <a:lnTo>
                <a:pt x="571920" y="3880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6A32B-1379-48A2-80E8-3AEBA0D67895}">
      <dsp:nvSpPr>
        <dsp:cNvPr id="0" name=""/>
        <dsp:cNvSpPr/>
      </dsp:nvSpPr>
      <dsp:spPr>
        <a:xfrm>
          <a:off x="6343156" y="1200774"/>
          <a:ext cx="686705" cy="421679"/>
        </a:xfrm>
        <a:custGeom>
          <a:avLst/>
          <a:gdLst/>
          <a:ahLst/>
          <a:cxnLst/>
          <a:rect l="0" t="0" r="0" b="0"/>
          <a:pathLst>
            <a:path>
              <a:moveTo>
                <a:pt x="686705" y="0"/>
              </a:moveTo>
              <a:lnTo>
                <a:pt x="686705" y="319138"/>
              </a:lnTo>
              <a:lnTo>
                <a:pt x="0" y="319138"/>
              </a:lnTo>
              <a:lnTo>
                <a:pt x="0" y="4216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8E8BF5-1CA5-4324-8267-91BE1146155D}">
      <dsp:nvSpPr>
        <dsp:cNvPr id="0" name=""/>
        <dsp:cNvSpPr/>
      </dsp:nvSpPr>
      <dsp:spPr>
        <a:xfrm>
          <a:off x="4306291" y="1182556"/>
          <a:ext cx="596576" cy="4837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1209"/>
              </a:lnTo>
              <a:lnTo>
                <a:pt x="596576" y="381209"/>
              </a:lnTo>
              <a:lnTo>
                <a:pt x="596576" y="48375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8488AE-3430-45BD-9A0E-7A443AFB2C60}">
      <dsp:nvSpPr>
        <dsp:cNvPr id="0" name=""/>
        <dsp:cNvSpPr/>
      </dsp:nvSpPr>
      <dsp:spPr>
        <a:xfrm>
          <a:off x="3493545" y="1182556"/>
          <a:ext cx="812746" cy="523097"/>
        </a:xfrm>
        <a:custGeom>
          <a:avLst/>
          <a:gdLst/>
          <a:ahLst/>
          <a:cxnLst/>
          <a:rect l="0" t="0" r="0" b="0"/>
          <a:pathLst>
            <a:path>
              <a:moveTo>
                <a:pt x="812746" y="0"/>
              </a:moveTo>
              <a:lnTo>
                <a:pt x="812746" y="420556"/>
              </a:lnTo>
              <a:lnTo>
                <a:pt x="0" y="420556"/>
              </a:lnTo>
              <a:lnTo>
                <a:pt x="0" y="5230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B9B5E-4ACB-4DD3-A3B7-CC08A09E8108}">
      <dsp:nvSpPr>
        <dsp:cNvPr id="0" name=""/>
        <dsp:cNvSpPr/>
      </dsp:nvSpPr>
      <dsp:spPr>
        <a:xfrm>
          <a:off x="1314374" y="889042"/>
          <a:ext cx="769223" cy="8589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6439"/>
              </a:lnTo>
              <a:lnTo>
                <a:pt x="769223" y="756439"/>
              </a:lnTo>
              <a:lnTo>
                <a:pt x="769223" y="858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23948B-D93F-4E7D-B68B-AF8765B1BBB9}">
      <dsp:nvSpPr>
        <dsp:cNvPr id="0" name=""/>
        <dsp:cNvSpPr/>
      </dsp:nvSpPr>
      <dsp:spPr>
        <a:xfrm>
          <a:off x="730731" y="889042"/>
          <a:ext cx="583642" cy="858980"/>
        </a:xfrm>
        <a:custGeom>
          <a:avLst/>
          <a:gdLst/>
          <a:ahLst/>
          <a:cxnLst/>
          <a:rect l="0" t="0" r="0" b="0"/>
          <a:pathLst>
            <a:path>
              <a:moveTo>
                <a:pt x="583642" y="0"/>
              </a:moveTo>
              <a:lnTo>
                <a:pt x="583642" y="756439"/>
              </a:lnTo>
              <a:lnTo>
                <a:pt x="0" y="756439"/>
              </a:lnTo>
              <a:lnTo>
                <a:pt x="0" y="8589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0D216-AC44-4DAB-9DD5-BB9A960F6D63}">
      <dsp:nvSpPr>
        <dsp:cNvPr id="0" name=""/>
        <dsp:cNvSpPr/>
      </dsp:nvSpPr>
      <dsp:spPr>
        <a:xfrm>
          <a:off x="-92290" y="-57379"/>
          <a:ext cx="2813328" cy="946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F390EB-C261-4865-B143-11D2F0C978F5}">
      <dsp:nvSpPr>
        <dsp:cNvPr id="0" name=""/>
        <dsp:cNvSpPr/>
      </dsp:nvSpPr>
      <dsp:spPr>
        <a:xfrm>
          <a:off x="30697" y="59459"/>
          <a:ext cx="2813328" cy="9464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Ken Middleton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Director – Diversity, Equity &amp; Customer Advocacy</a:t>
          </a:r>
        </a:p>
      </dsp:txBody>
      <dsp:txXfrm>
        <a:off x="58417" y="87179"/>
        <a:ext cx="2757888" cy="890981"/>
      </dsp:txXfrm>
    </dsp:sp>
    <dsp:sp modelId="{0D68B1B2-A684-46DD-BECB-0FD2249EF646}">
      <dsp:nvSpPr>
        <dsp:cNvPr id="0" name=""/>
        <dsp:cNvSpPr/>
      </dsp:nvSpPr>
      <dsp:spPr>
        <a:xfrm>
          <a:off x="177286" y="1748023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054D53-A1EA-4244-A4DC-3FD171046DCB}">
      <dsp:nvSpPr>
        <dsp:cNvPr id="0" name=""/>
        <dsp:cNvSpPr/>
      </dsp:nvSpPr>
      <dsp:spPr>
        <a:xfrm>
          <a:off x="300274" y="1864861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Equal Employment Opportunity (EEO) </a:t>
          </a:r>
        </a:p>
      </dsp:txBody>
      <dsp:txXfrm>
        <a:off x="320861" y="1885448"/>
        <a:ext cx="1065716" cy="661701"/>
      </dsp:txXfrm>
    </dsp:sp>
    <dsp:sp modelId="{CAFF12F3-C530-42C9-A949-E372D39130B6}">
      <dsp:nvSpPr>
        <dsp:cNvPr id="0" name=""/>
        <dsp:cNvSpPr/>
      </dsp:nvSpPr>
      <dsp:spPr>
        <a:xfrm>
          <a:off x="1530152" y="1748023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F1D2E8-3F1B-4283-B058-1A5991116D7A}">
      <dsp:nvSpPr>
        <dsp:cNvPr id="0" name=""/>
        <dsp:cNvSpPr/>
      </dsp:nvSpPr>
      <dsp:spPr>
        <a:xfrm>
          <a:off x="1653140" y="1864861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Civil Rights Programs</a:t>
          </a:r>
        </a:p>
      </dsp:txBody>
      <dsp:txXfrm>
        <a:off x="1673727" y="1885448"/>
        <a:ext cx="1065716" cy="661701"/>
      </dsp:txXfrm>
    </dsp:sp>
    <dsp:sp modelId="{3F881ABA-F6FD-4E8E-8D19-B0BE161E68FF}">
      <dsp:nvSpPr>
        <dsp:cNvPr id="0" name=""/>
        <dsp:cNvSpPr/>
      </dsp:nvSpPr>
      <dsp:spPr>
        <a:xfrm>
          <a:off x="3752846" y="479680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3FE5EC-E954-474E-B0A7-31745B7BC17A}">
      <dsp:nvSpPr>
        <dsp:cNvPr id="0" name=""/>
        <dsp:cNvSpPr/>
      </dsp:nvSpPr>
      <dsp:spPr>
        <a:xfrm>
          <a:off x="3875834" y="596519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Terri James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Diversity Compliance  Specialist I</a:t>
          </a:r>
        </a:p>
      </dsp:txBody>
      <dsp:txXfrm>
        <a:off x="3896421" y="617106"/>
        <a:ext cx="1065716" cy="661701"/>
      </dsp:txXfrm>
    </dsp:sp>
    <dsp:sp modelId="{A9115F4D-E613-4A5E-A96F-7F08704B344B}">
      <dsp:nvSpPr>
        <dsp:cNvPr id="0" name=""/>
        <dsp:cNvSpPr/>
      </dsp:nvSpPr>
      <dsp:spPr>
        <a:xfrm>
          <a:off x="2923490" y="1705653"/>
          <a:ext cx="1140108" cy="6582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CD0ACF6-2BA4-4D34-ABAC-F237D52EAF2E}">
      <dsp:nvSpPr>
        <dsp:cNvPr id="0" name=""/>
        <dsp:cNvSpPr/>
      </dsp:nvSpPr>
      <dsp:spPr>
        <a:xfrm>
          <a:off x="3046478" y="1822492"/>
          <a:ext cx="1140108" cy="6582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Workforce Development Programs</a:t>
          </a:r>
        </a:p>
      </dsp:txBody>
      <dsp:txXfrm>
        <a:off x="3065758" y="1841772"/>
        <a:ext cx="1101548" cy="619711"/>
      </dsp:txXfrm>
    </dsp:sp>
    <dsp:sp modelId="{E44008E2-C3FD-49C8-939A-F4BD4B4BF921}">
      <dsp:nvSpPr>
        <dsp:cNvPr id="0" name=""/>
        <dsp:cNvSpPr/>
      </dsp:nvSpPr>
      <dsp:spPr>
        <a:xfrm>
          <a:off x="4349423" y="1666306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6E737F-F87E-4190-898D-654CB8B040D9}">
      <dsp:nvSpPr>
        <dsp:cNvPr id="0" name=""/>
        <dsp:cNvSpPr/>
      </dsp:nvSpPr>
      <dsp:spPr>
        <a:xfrm>
          <a:off x="4472410" y="1783145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Disadvantaged Business Enterprise (DBE)</a:t>
          </a:r>
        </a:p>
      </dsp:txBody>
      <dsp:txXfrm>
        <a:off x="4492997" y="1803732"/>
        <a:ext cx="1065716" cy="661701"/>
      </dsp:txXfrm>
    </dsp:sp>
    <dsp:sp modelId="{99BAAEEC-AB23-454D-B17B-342D154781D1}">
      <dsp:nvSpPr>
        <dsp:cNvPr id="0" name=""/>
        <dsp:cNvSpPr/>
      </dsp:nvSpPr>
      <dsp:spPr>
        <a:xfrm>
          <a:off x="5105712" y="479680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74ABABE-3761-4E69-8C26-5A7E967FEDED}">
      <dsp:nvSpPr>
        <dsp:cNvPr id="0" name=""/>
        <dsp:cNvSpPr/>
      </dsp:nvSpPr>
      <dsp:spPr>
        <a:xfrm>
          <a:off x="5228700" y="596519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Yetunde Oyewole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Sr. Diversity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 Compliance Specialist</a:t>
          </a:r>
        </a:p>
      </dsp:txBody>
      <dsp:txXfrm>
        <a:off x="5249287" y="617106"/>
        <a:ext cx="1065716" cy="661701"/>
      </dsp:txXfrm>
    </dsp:sp>
    <dsp:sp modelId="{FAA390A5-A175-4DE3-8273-1CC38E22F2FE}">
      <dsp:nvSpPr>
        <dsp:cNvPr id="0" name=""/>
        <dsp:cNvSpPr/>
      </dsp:nvSpPr>
      <dsp:spPr>
        <a:xfrm>
          <a:off x="6476416" y="497899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603C5A-736D-46BC-A9A0-E0BAB70B5A8A}">
      <dsp:nvSpPr>
        <dsp:cNvPr id="0" name=""/>
        <dsp:cNvSpPr/>
      </dsp:nvSpPr>
      <dsp:spPr>
        <a:xfrm>
          <a:off x="6599404" y="614737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Chris Macklin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Diversity Compliance  Specialist II</a:t>
          </a:r>
        </a:p>
      </dsp:txBody>
      <dsp:txXfrm>
        <a:off x="6619991" y="635324"/>
        <a:ext cx="1065716" cy="661701"/>
      </dsp:txXfrm>
    </dsp:sp>
    <dsp:sp modelId="{48EA76DB-3FCB-4C24-B8DC-F6CA2F6DCB16}">
      <dsp:nvSpPr>
        <dsp:cNvPr id="0" name=""/>
        <dsp:cNvSpPr/>
      </dsp:nvSpPr>
      <dsp:spPr>
        <a:xfrm>
          <a:off x="5789711" y="1622454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150AD4-B543-461A-BA69-53D293E17CE4}">
      <dsp:nvSpPr>
        <dsp:cNvPr id="0" name=""/>
        <dsp:cNvSpPr/>
      </dsp:nvSpPr>
      <dsp:spPr>
        <a:xfrm>
          <a:off x="5912699" y="1739293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Americans with Disability Act (ADA)</a:t>
          </a:r>
        </a:p>
      </dsp:txBody>
      <dsp:txXfrm>
        <a:off x="5933286" y="1759880"/>
        <a:ext cx="1065716" cy="661701"/>
      </dsp:txXfrm>
    </dsp:sp>
    <dsp:sp modelId="{CC928376-E958-4514-872B-9BB7A43F229D}">
      <dsp:nvSpPr>
        <dsp:cNvPr id="0" name=""/>
        <dsp:cNvSpPr/>
      </dsp:nvSpPr>
      <dsp:spPr>
        <a:xfrm>
          <a:off x="7048337" y="1588814"/>
          <a:ext cx="1106890" cy="7028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278517-18C3-4E40-A951-CE4D082A5C41}">
      <dsp:nvSpPr>
        <dsp:cNvPr id="0" name=""/>
        <dsp:cNvSpPr/>
      </dsp:nvSpPr>
      <dsp:spPr>
        <a:xfrm>
          <a:off x="7171325" y="1705653"/>
          <a:ext cx="1106890" cy="702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/>
            <a:t>Title VI</a:t>
          </a:r>
        </a:p>
      </dsp:txBody>
      <dsp:txXfrm>
        <a:off x="7191912" y="1726240"/>
        <a:ext cx="1065716" cy="661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D3965-FC5C-714B-B2BD-D1943F58A9BF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FC206-4424-2D4F-B2A0-4EE2D3E71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9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C206-4424-2D4F-B2A0-4EE2D3E716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57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CFC206-4424-2D4F-B2A0-4EE2D3E716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2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1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2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46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3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72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8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024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99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68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8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00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0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3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14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7" indent="0">
              <a:buNone/>
              <a:defRPr sz="1350"/>
            </a:lvl3pPr>
            <a:lvl4pPr marL="771506" indent="0">
              <a:buNone/>
              <a:defRPr sz="1125"/>
            </a:lvl4pPr>
            <a:lvl5pPr marL="1028675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8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788"/>
            </a:lvl1pPr>
            <a:lvl2pPr marL="257168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2" indent="0">
              <a:buNone/>
              <a:defRPr sz="506"/>
            </a:lvl7pPr>
            <a:lvl8pPr marL="1800180" indent="0">
              <a:buNone/>
              <a:defRPr sz="506"/>
            </a:lvl8pPr>
            <a:lvl9pPr marL="2057348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71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63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3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49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997433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442194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13908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566680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41888113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41875323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349786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886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559191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2676893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1205351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1646441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6161757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560645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23"/>
            <a:ext cx="7886700" cy="34376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A891-7585-401E-AE74-AB3FFC7425C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1906"/>
            <a:ext cx="9144000" cy="10287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6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5" descr="JTA_Logo_Full_Color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1" y="186935"/>
            <a:ext cx="590296" cy="582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0" y="1016794"/>
            <a:ext cx="9144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8"/>
          <p:cNvSpPr>
            <a:spLocks noGrp="1"/>
          </p:cNvSpPr>
          <p:nvPr>
            <p:ph idx="13" hasCustomPrompt="1"/>
          </p:nvPr>
        </p:nvSpPr>
        <p:spPr>
          <a:xfrm>
            <a:off x="1221582" y="250036"/>
            <a:ext cx="7722394" cy="51911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88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        Header	</a:t>
            </a:r>
          </a:p>
        </p:txBody>
      </p:sp>
    </p:spTree>
    <p:extLst>
      <p:ext uri="{BB962C8B-B14F-4D97-AF65-F5344CB8AC3E}">
        <p14:creationId xmlns:p14="http://schemas.microsoft.com/office/powerpoint/2010/main" val="3697800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18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7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2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5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3D6A-307C-9048-BFE7-90D6D0A5E89A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5DBF-8AB9-CD45-BE7F-A46D0111A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61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1B7F6-3F45-904E-A717-07B97E341B2B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9AA4-797C-3E45-B3E2-282FBED93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3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</p:sldLayoutIdLst>
  <p:txStyles>
    <p:titleStyle>
      <a:lvl1pPr algn="ctr" defTabSz="257168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76" indent="-192876" algn="l" defTabSz="25716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899" indent="-160731" algn="l" defTabSz="257168" rtl="0" eaLnBrk="1" latinLnBrk="0" hangingPunct="1">
        <a:spcBef>
          <a:spcPct val="20000"/>
        </a:spcBef>
        <a:buFont typeface="Arial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22" indent="-128585" algn="l" defTabSz="257168" rtl="0" eaLnBrk="1" latinLnBrk="0" hangingPunct="1">
        <a:spcBef>
          <a:spcPct val="20000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257168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257168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8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4" indent="-128585" algn="l" defTabSz="257168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8" algn="l" defTabSz="2571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F2C424-AF02-7349-A3B6-B28EB4EF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27891"/>
            <a:ext cx="9144000" cy="14156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50061E-B227-4E87-82AD-6E567414DC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2" b="11497"/>
          <a:stretch/>
        </p:blipFill>
        <p:spPr>
          <a:xfrm>
            <a:off x="4175649" y="2012051"/>
            <a:ext cx="3258999" cy="17362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13A981-8F51-44D9-AC11-4E3537D981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19276" r="2629" b="3292"/>
          <a:stretch/>
        </p:blipFill>
        <p:spPr>
          <a:xfrm>
            <a:off x="1676" y="1628231"/>
            <a:ext cx="2323940" cy="2112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8D4C3B-DC09-49BA-8719-BCF307A971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9" t="10644" b="15615"/>
          <a:stretch/>
        </p:blipFill>
        <p:spPr>
          <a:xfrm>
            <a:off x="2208034" y="2293217"/>
            <a:ext cx="2175914" cy="14551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671BFE-1FE2-49F3-9117-D46BDBA2BAE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1" t="4968" b="7530"/>
          <a:stretch/>
        </p:blipFill>
        <p:spPr>
          <a:xfrm>
            <a:off x="-9523" y="-10043"/>
            <a:ext cx="2464007" cy="16390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BDE4C1-C0D1-47B9-A44D-473450497D8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8326" b="5486"/>
          <a:stretch/>
        </p:blipFill>
        <p:spPr>
          <a:xfrm>
            <a:off x="7416384" y="1846542"/>
            <a:ext cx="1726426" cy="1894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43BC5E-356F-42E7-A333-8E4BF4808CD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19323"/>
          <a:stretch/>
        </p:blipFill>
        <p:spPr>
          <a:xfrm>
            <a:off x="4407582" y="-20756"/>
            <a:ext cx="4735228" cy="202472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TextBox 7">
            <a:extLst>
              <a:ext uri="{FF2B5EF4-FFF2-40B4-BE49-F238E27FC236}">
                <a16:creationId xmlns:a16="http://schemas.microsoft.com/office/drawing/2014/main" id="{9547339F-4C55-4A37-8CC2-D94636F2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835" y="761281"/>
            <a:ext cx="184731" cy="299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349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1D6442-3E12-48DF-BF5C-4C140CCC6F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7" t="8016" r="25004" b="5290"/>
          <a:stretch/>
        </p:blipFill>
        <p:spPr>
          <a:xfrm>
            <a:off x="2218748" y="-10043"/>
            <a:ext cx="2174707" cy="228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E50619-D2C4-426B-9AF6-3CF7ED959654}"/>
              </a:ext>
            </a:extLst>
          </p:cNvPr>
          <p:cNvCxnSpPr/>
          <p:nvPr/>
        </p:nvCxnSpPr>
        <p:spPr>
          <a:xfrm>
            <a:off x="1676" y="1636657"/>
            <a:ext cx="22184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F829FE-5837-4606-A9D0-3A5D106315E4}"/>
              </a:ext>
            </a:extLst>
          </p:cNvPr>
          <p:cNvCxnSpPr/>
          <p:nvPr/>
        </p:nvCxnSpPr>
        <p:spPr>
          <a:xfrm flipH="1">
            <a:off x="7388720" y="2022764"/>
            <a:ext cx="27664" cy="170893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45D0177-EB56-4EFD-A5E7-7DE73EEC41B6}"/>
              </a:ext>
            </a:extLst>
          </p:cNvPr>
          <p:cNvCxnSpPr/>
          <p:nvPr/>
        </p:nvCxnSpPr>
        <p:spPr>
          <a:xfrm>
            <a:off x="-9692" y="3751825"/>
            <a:ext cx="915364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033F2A-DBD4-4B39-A1D7-FF7AB0B1F7AA}"/>
              </a:ext>
            </a:extLst>
          </p:cNvPr>
          <p:cNvCxnSpPr/>
          <p:nvPr/>
        </p:nvCxnSpPr>
        <p:spPr>
          <a:xfrm>
            <a:off x="2208145" y="2289251"/>
            <a:ext cx="21713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CC684C-910F-4ABC-BE93-839E219BFEF6}"/>
              </a:ext>
            </a:extLst>
          </p:cNvPr>
          <p:cNvCxnSpPr/>
          <p:nvPr/>
        </p:nvCxnSpPr>
        <p:spPr>
          <a:xfrm flipH="1">
            <a:off x="2208146" y="-10043"/>
            <a:ext cx="12029" cy="3751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858B54-0ABD-4028-BAD6-E7269FB24A3B}"/>
              </a:ext>
            </a:extLst>
          </p:cNvPr>
          <p:cNvCxnSpPr/>
          <p:nvPr/>
        </p:nvCxnSpPr>
        <p:spPr>
          <a:xfrm>
            <a:off x="4390257" y="2001337"/>
            <a:ext cx="4763266" cy="112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99C3C71-B35D-42B4-901B-7A0C6F8944A9}"/>
              </a:ext>
            </a:extLst>
          </p:cNvPr>
          <p:cNvCxnSpPr/>
          <p:nvPr/>
        </p:nvCxnSpPr>
        <p:spPr>
          <a:xfrm flipH="1">
            <a:off x="4391308" y="-13520"/>
            <a:ext cx="12029" cy="3751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0FD8A99-30FB-7D44-A091-E411E0B6BB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9523" y="3393468"/>
            <a:ext cx="9170419" cy="175418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E3AE505-DEAC-FB46-9718-C2462F8EEB91}"/>
              </a:ext>
            </a:extLst>
          </p:cNvPr>
          <p:cNvSpPr txBox="1">
            <a:spLocks/>
          </p:cNvSpPr>
          <p:nvPr/>
        </p:nvSpPr>
        <p:spPr>
          <a:xfrm>
            <a:off x="2454485" y="3249674"/>
            <a:ext cx="5986296" cy="1691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chemeClr val="bg1"/>
                </a:solidFill>
              </a:rPr>
              <a:t>Disadvantaged Business Enterprise Program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presented by Ken Middleton</a:t>
            </a:r>
          </a:p>
          <a:p>
            <a:pPr algn="r"/>
            <a:r>
              <a:rPr lang="en-US" sz="1200" b="1" dirty="0">
                <a:solidFill>
                  <a:schemeClr val="bg1"/>
                </a:solidFill>
              </a:rPr>
              <a:t>Director – Diversity, Equity &amp; Customer Advocacy</a:t>
            </a:r>
          </a:p>
        </p:txBody>
      </p:sp>
      <p:pic>
        <p:nvPicPr>
          <p:cNvPr id="23" name="Picture 5" descr="JTA_Logo_Full_Color.png">
            <a:extLst>
              <a:ext uri="{FF2B5EF4-FFF2-40B4-BE49-F238E27FC236}">
                <a16:creationId xmlns:a16="http://schemas.microsoft.com/office/drawing/2014/main" id="{79B1F06A-47E3-4682-AA7B-65194F7CD95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866" y="3839001"/>
            <a:ext cx="462388" cy="462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909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43" y="119226"/>
            <a:ext cx="7886700" cy="836128"/>
          </a:xfrm>
        </p:spPr>
        <p:txBody>
          <a:bodyPr/>
          <a:lstStyle/>
          <a:p>
            <a:pPr algn="r"/>
            <a:r>
              <a:rPr lang="en-US" b="1" dirty="0"/>
              <a:t>Social Status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27092" cy="175094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84" y="1660514"/>
            <a:ext cx="3557725" cy="20748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184" y="611990"/>
            <a:ext cx="4572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b="1" dirty="0"/>
              <a:t>The following are the presumptive socially disadvantaged groups: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Women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African Americans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Hispanic Americans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Native Americans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Asian-Pacific 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Subcontinent Asian Americans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Others - Appendix “E” of CFR</a:t>
            </a:r>
          </a:p>
        </p:txBody>
      </p:sp>
    </p:spTree>
    <p:extLst>
      <p:ext uri="{BB962C8B-B14F-4D97-AF65-F5344CB8AC3E}">
        <p14:creationId xmlns:p14="http://schemas.microsoft.com/office/powerpoint/2010/main" val="3538115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43" y="119226"/>
            <a:ext cx="7886700" cy="836128"/>
          </a:xfrm>
        </p:spPr>
        <p:txBody>
          <a:bodyPr/>
          <a:lstStyle/>
          <a:p>
            <a:pPr algn="r"/>
            <a:r>
              <a:rPr lang="en-US" b="1" dirty="0"/>
              <a:t>Small Business Classification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27092" cy="175094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11369" y="1295323"/>
            <a:ext cx="5363308" cy="2651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Must be a small business as defined by the U.S. Small Business Administration (SBA)</a:t>
            </a:r>
          </a:p>
          <a:p>
            <a:pPr>
              <a:defRPr/>
            </a:pPr>
            <a:r>
              <a:rPr lang="en-US" dirty="0"/>
              <a:t>Generally less than 500 employees</a:t>
            </a:r>
          </a:p>
          <a:p>
            <a:pPr>
              <a:defRPr/>
            </a:pPr>
            <a:r>
              <a:rPr lang="en-US" b="1" dirty="0"/>
              <a:t>Gross receipts not to exceed $23.98M over a 3-year period</a:t>
            </a:r>
          </a:p>
          <a:p>
            <a:pPr>
              <a:defRPr/>
            </a:pPr>
            <a:r>
              <a:rPr lang="en-US" dirty="0"/>
              <a:t>These standards include all affiliates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88" y="3489465"/>
            <a:ext cx="2123251" cy="91405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r="2916" b="561"/>
          <a:stretch/>
        </p:blipFill>
        <p:spPr>
          <a:xfrm>
            <a:off x="6352535" y="1054771"/>
            <a:ext cx="2604962" cy="233778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08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43" y="119226"/>
            <a:ext cx="7886700" cy="836128"/>
          </a:xfrm>
        </p:spPr>
        <p:txBody>
          <a:bodyPr/>
          <a:lstStyle/>
          <a:p>
            <a:pPr algn="r"/>
            <a:r>
              <a:rPr lang="en-US" b="1" dirty="0"/>
              <a:t>Economic Status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44000" cy="175094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96710" y="955355"/>
            <a:ext cx="4368801" cy="2341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/>
              <a:t>Personal net worth cannot exceed $1.32M</a:t>
            </a:r>
          </a:p>
          <a:p>
            <a:pPr>
              <a:defRPr/>
            </a:pPr>
            <a:r>
              <a:rPr lang="en-US" dirty="0"/>
              <a:t>Applies to each owner that makes up the 51%</a:t>
            </a:r>
          </a:p>
          <a:p>
            <a:pPr>
              <a:defRPr/>
            </a:pPr>
            <a:r>
              <a:rPr lang="en-US" dirty="0"/>
              <a:t>Excludes ownership in business</a:t>
            </a:r>
          </a:p>
          <a:p>
            <a:pPr>
              <a:defRPr/>
            </a:pPr>
            <a:r>
              <a:rPr lang="en-US" dirty="0"/>
              <a:t>Excludes equity in primary residence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31" y="1016387"/>
            <a:ext cx="3428501" cy="192853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043" y="3081295"/>
            <a:ext cx="1186733" cy="118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2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118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sz="2800" b="1" dirty="0"/>
              <a:t>JTA’s DBE Participation Goal</a:t>
            </a:r>
            <a:br>
              <a:rPr lang="en-US" sz="2800" b="1" dirty="0"/>
            </a:br>
            <a:r>
              <a:rPr lang="en-US" sz="2800" b="1" dirty="0"/>
              <a:t> (FY20-22</a:t>
            </a:r>
            <a:r>
              <a:rPr lang="en-US" sz="2400" b="1" dirty="0"/>
              <a:t>)</a:t>
            </a:r>
            <a:br>
              <a:rPr lang="en-US" sz="2400" b="1" dirty="0"/>
            </a:b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218" y="841829"/>
            <a:ext cx="6154468" cy="3426199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2557"/>
            <a:ext cx="9144000" cy="1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7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18177" y="48804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		        DBE Program Commitment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41694" y="73175"/>
            <a:ext cx="3721826" cy="38591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FTA DBE percentage achieved YTD 30%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 Race Conscious Program (we set goals)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 Set project specific DBE goals,  when possible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All pre-bid meetings are non-mandatory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DBE firms are notified of upcoming bid opportunities/pre-bid meetings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Prime Contractors are paid within 30-days net of approved invoices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Prompt Payment – all subcontractors are to be paid within 7 business days of Prime receiving payment from JTA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/>
              <a:t>All contracts are monitored monthly for</a:t>
            </a:r>
            <a:br>
              <a:rPr lang="en-US" sz="1400" dirty="0"/>
            </a:br>
            <a:r>
              <a:rPr lang="en-US" sz="1400" dirty="0"/>
              <a:t>compliance via B2GNow Compliance Tracking System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b="1" dirty="0"/>
              <a:t>Currently 209 active projects with DBE participation – 52 DBE Prime Contractors (24.8%)</a:t>
            </a:r>
          </a:p>
          <a:p>
            <a:endParaRPr lang="en-US" sz="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52794149"/>
              </p:ext>
            </p:extLst>
          </p:nvPr>
        </p:nvGraphicFramePr>
        <p:xfrm>
          <a:off x="3976914" y="552122"/>
          <a:ext cx="4760685" cy="3859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956714"/>
            <a:ext cx="8839200" cy="1186786"/>
          </a:xfrm>
        </p:spPr>
      </p:pic>
    </p:spTree>
    <p:extLst>
      <p:ext uri="{BB962C8B-B14F-4D97-AF65-F5344CB8AC3E}">
        <p14:creationId xmlns:p14="http://schemas.microsoft.com/office/powerpoint/2010/main" val="2233470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5" y="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		6 Year Ethnicity / Expenditure Breakdown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5649982"/>
              </p:ext>
            </p:extLst>
          </p:nvPr>
        </p:nvGraphicFramePr>
        <p:xfrm>
          <a:off x="1016000" y="497086"/>
          <a:ext cx="7460343" cy="389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6629"/>
            <a:ext cx="8839200" cy="145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143" y="119226"/>
            <a:ext cx="7886700" cy="836128"/>
          </a:xfrm>
        </p:spPr>
        <p:txBody>
          <a:bodyPr/>
          <a:lstStyle/>
          <a:p>
            <a:pPr marL="0" indent="0" algn="r">
              <a:defRPr/>
            </a:pPr>
            <a:r>
              <a:rPr lang="en-US" b="1" dirty="0"/>
              <a:t>Metrics – Special Events to Promote DBE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44000" cy="175094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90143" y="955354"/>
            <a:ext cx="7360357" cy="2961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724485" y="955354"/>
          <a:ext cx="7626015" cy="282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3622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61" y="119225"/>
            <a:ext cx="3529472" cy="1189069"/>
          </a:xfrm>
        </p:spPr>
        <p:txBody>
          <a:bodyPr>
            <a:normAutofit fontScale="90000"/>
          </a:bodyPr>
          <a:lstStyle/>
          <a:p>
            <a:pPr marL="0" indent="0" algn="ctr">
              <a:defRPr/>
            </a:pPr>
            <a:r>
              <a:rPr lang="en-US" b="1" dirty="0"/>
              <a:t>New DBE Certifications per Month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82067" cy="1750943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990143" y="955354"/>
            <a:ext cx="7360357" cy="2961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 txBox="1">
            <a:spLocks/>
          </p:cNvSpPr>
          <p:nvPr/>
        </p:nvSpPr>
        <p:spPr>
          <a:xfrm>
            <a:off x="5084200" y="118331"/>
            <a:ext cx="3529472" cy="1189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/>
              <a:t>Percentage of </a:t>
            </a:r>
            <a:br>
              <a:rPr lang="en-US" sz="3600" b="1" dirty="0"/>
            </a:br>
            <a:r>
              <a:rPr lang="en-US" sz="3600" b="1" dirty="0"/>
              <a:t>Re-certifications </a:t>
            </a:r>
            <a:br>
              <a:rPr lang="en-US" sz="3600" b="1" dirty="0"/>
            </a:br>
            <a:r>
              <a:rPr lang="en-US" sz="3600" b="1" dirty="0"/>
              <a:t>per Month</a:t>
            </a:r>
            <a:endParaRPr lang="en-US" b="1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541867" y="1308294"/>
          <a:ext cx="3973938" cy="243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4697099" y="1307400"/>
          <a:ext cx="4218301" cy="243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2993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6" y="46252"/>
            <a:ext cx="7886700" cy="994172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FTA Workforce Development Grant Award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3E36284-A857-394B-BB05-2A3E120C1CB7}"/>
              </a:ext>
            </a:extLst>
          </p:cNvPr>
          <p:cNvSpPr txBox="1">
            <a:spLocks/>
          </p:cNvSpPr>
          <p:nvPr/>
        </p:nvSpPr>
        <p:spPr>
          <a:xfrm>
            <a:off x="417688" y="814371"/>
            <a:ext cx="6110434" cy="361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900" b="1" dirty="0">
                <a:solidFill>
                  <a:prstClr val="black"/>
                </a:solidFill>
              </a:rPr>
              <a:t>August 2015: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en-US" sz="1900" dirty="0">
                <a:cs typeface="Arial"/>
              </a:rPr>
              <a:t>Received word from FTA of Award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en-US" sz="1900" dirty="0">
                <a:cs typeface="Arial"/>
              </a:rPr>
              <a:t>Program Name:  </a:t>
            </a:r>
            <a:r>
              <a:rPr lang="en-US" sz="1900" b="1" dirty="0">
                <a:cs typeface="Arial"/>
              </a:rPr>
              <a:t>Back-2-Work</a:t>
            </a:r>
            <a:r>
              <a:rPr lang="en-US" sz="1900" dirty="0">
                <a:cs typeface="Arial"/>
              </a:rPr>
              <a:t> 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en-US" sz="1900" dirty="0">
                <a:cs typeface="Arial"/>
              </a:rPr>
              <a:t>FTA Award - $200,000 </a:t>
            </a:r>
            <a:br>
              <a:rPr lang="en-US" sz="1900" dirty="0">
                <a:cs typeface="Arial"/>
              </a:rPr>
            </a:br>
            <a:r>
              <a:rPr lang="en-US" sz="1900" dirty="0">
                <a:cs typeface="Arial"/>
              </a:rPr>
              <a:t>JTA Match = $200,000 = $400,000 Program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en-US" sz="1900" b="1" dirty="0">
                <a:solidFill>
                  <a:srgbClr val="C00000"/>
                </a:solidFill>
                <a:cs typeface="Arial"/>
              </a:rPr>
              <a:t>One</a:t>
            </a:r>
            <a:r>
              <a:rPr lang="en-US" sz="1900" dirty="0">
                <a:cs typeface="Arial"/>
              </a:rPr>
              <a:t> Program: </a:t>
            </a:r>
            <a:r>
              <a:rPr lang="en-US" sz="1900" b="1" dirty="0">
                <a:solidFill>
                  <a:srgbClr val="C00000"/>
                </a:solidFill>
                <a:cs typeface="Arial"/>
              </a:rPr>
              <a:t>Two</a:t>
            </a:r>
            <a:r>
              <a:rPr lang="en-US" sz="1900" dirty="0">
                <a:cs typeface="Arial"/>
              </a:rPr>
              <a:t> Tracks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en-US" sz="1900" dirty="0">
                <a:cs typeface="Arial"/>
              </a:rPr>
              <a:t>Track 1 – Business Development Seminars held each quarter for small business owners (DBE/HUBS)</a:t>
            </a:r>
          </a:p>
          <a:p>
            <a:pPr marL="457200" indent="-228600">
              <a:spcBef>
                <a:spcPts val="0"/>
              </a:spcBef>
              <a:spcAft>
                <a:spcPts val="600"/>
              </a:spcAft>
              <a:buSzPct val="120000"/>
            </a:pPr>
            <a:r>
              <a:rPr lang="en-US" sz="1900" dirty="0">
                <a:cs typeface="Arial"/>
              </a:rPr>
              <a:t>Track 2 – Matching Prime Contractor’s labor needs with training agencies to create employment opportunities</a:t>
            </a:r>
            <a:endParaRPr lang="en-US" sz="19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19CDD5-8425-B948-AA51-4EB692F972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01" t="8051" r="23620" b="8522"/>
          <a:stretch/>
        </p:blipFill>
        <p:spPr>
          <a:xfrm>
            <a:off x="6349106" y="1259186"/>
            <a:ext cx="2832961" cy="351936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3392557"/>
            <a:ext cx="9182067" cy="1750943"/>
          </a:xfrm>
        </p:spPr>
      </p:pic>
    </p:spTree>
    <p:extLst>
      <p:ext uri="{BB962C8B-B14F-4D97-AF65-F5344CB8AC3E}">
        <p14:creationId xmlns:p14="http://schemas.microsoft.com/office/powerpoint/2010/main" val="227818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6" y="46252"/>
            <a:ext cx="7886700" cy="994172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Back-2-Work Program Success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5412948-F8B9-8A44-8452-E25F8EF6F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894" y="919477"/>
            <a:ext cx="4327978" cy="352028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prstClr val="black"/>
                </a:solidFill>
                <a:cs typeface="Arial" panose="020B0604020202020204" pitchFamily="34" charset="0"/>
              </a:rPr>
              <a:t>Over the last 36 months:</a:t>
            </a:r>
          </a:p>
          <a:p>
            <a:pPr marL="457200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cs typeface="Arial" panose="020B0604020202020204" pitchFamily="34" charset="0"/>
              </a:rPr>
              <a:t>Sponsored and/or participated </a:t>
            </a:r>
            <a:r>
              <a:rPr lang="en-US" sz="1800">
                <a:cs typeface="Arial" panose="020B0604020202020204" pitchFamily="34" charset="0"/>
              </a:rPr>
              <a:t>in </a:t>
            </a:r>
            <a:r>
              <a:rPr lang="en-US" sz="1800" b="1">
                <a:cs typeface="Arial" panose="020B0604020202020204" pitchFamily="34" charset="0"/>
              </a:rPr>
              <a:t>58</a:t>
            </a:r>
            <a:r>
              <a:rPr lang="en-US" sz="1800">
                <a:cs typeface="Arial" panose="020B0604020202020204" pitchFamily="34" charset="0"/>
              </a:rPr>
              <a:t> </a:t>
            </a:r>
            <a:r>
              <a:rPr lang="en-US" sz="1800" dirty="0">
                <a:cs typeface="Arial" panose="020B0604020202020204" pitchFamily="34" charset="0"/>
              </a:rPr>
              <a:t>development seminars</a:t>
            </a:r>
          </a:p>
          <a:p>
            <a:pPr marL="457200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cs typeface="Arial" panose="020B0604020202020204" pitchFamily="34" charset="0"/>
              </a:rPr>
              <a:t>485</a:t>
            </a:r>
            <a:r>
              <a:rPr lang="en-US" sz="1800" dirty="0">
                <a:cs typeface="Arial" panose="020B0604020202020204" pitchFamily="34" charset="0"/>
              </a:rPr>
              <a:t> small businesses attended development seminars</a:t>
            </a:r>
          </a:p>
          <a:p>
            <a:pPr marL="457200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cs typeface="Arial" panose="020B0604020202020204" pitchFamily="34" charset="0"/>
              </a:rPr>
              <a:t>125</a:t>
            </a:r>
            <a:r>
              <a:rPr lang="en-US" sz="1800" dirty="0">
                <a:cs typeface="Arial" panose="020B0604020202020204" pitchFamily="34" charset="0"/>
              </a:rPr>
              <a:t> persons hired either PT/FT positions with local agencies via B2W training program</a:t>
            </a:r>
          </a:p>
          <a:p>
            <a:pPr marL="457200" indent="-22860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cs typeface="Arial" panose="020B0604020202020204" pitchFamily="34" charset="0"/>
              </a:rPr>
              <a:t>2018</a:t>
            </a:r>
            <a:r>
              <a:rPr lang="en-US" sz="1800" dirty="0">
                <a:cs typeface="Arial" panose="020B0604020202020204" pitchFamily="34" charset="0"/>
              </a:rPr>
              <a:t> – Nominated for and received the coveted SBA North District Community Partner of the Year Award</a:t>
            </a:r>
          </a:p>
        </p:txBody>
      </p:sp>
      <p:pic>
        <p:nvPicPr>
          <p:cNvPr id="7" name="Picture 6" descr="S:\Ken Middleton\SBAaward-UNF\7840.jpg">
            <a:extLst>
              <a:ext uri="{FF2B5EF4-FFF2-40B4-BE49-F238E27FC236}">
                <a16:creationId xmlns:a16="http://schemas.microsoft.com/office/drawing/2014/main" id="{68CCC3D5-3FDB-C744-9933-65C0D93C22D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939" y="919477"/>
            <a:ext cx="4654061" cy="3215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92557"/>
            <a:ext cx="9144000" cy="1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67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6" y="46252"/>
            <a:ext cx="7886700" cy="994172"/>
          </a:xfrm>
        </p:spPr>
        <p:txBody>
          <a:bodyPr/>
          <a:lstStyle/>
          <a:p>
            <a:pPr algn="r"/>
            <a:r>
              <a:rPr lang="en-US" b="1" dirty="0"/>
              <a:t>DBE Program At-a-Glance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4" y="3392557"/>
            <a:ext cx="9127092" cy="1750943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46460" y="1040424"/>
            <a:ext cx="8831285" cy="28369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60" y="1275195"/>
            <a:ext cx="8936942" cy="236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26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27092" cy="17509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9" r="39070" b="42632"/>
          <a:stretch/>
        </p:blipFill>
        <p:spPr>
          <a:xfrm>
            <a:off x="1374457" y="961872"/>
            <a:ext cx="6378177" cy="989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00" t="36539" r="-138" b="42632"/>
          <a:stretch/>
        </p:blipFill>
        <p:spPr>
          <a:xfrm>
            <a:off x="2204772" y="1950921"/>
            <a:ext cx="4273981" cy="107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759" y="1207977"/>
            <a:ext cx="6999815" cy="288918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type="title"/>
          </p:nvPr>
        </p:nvSpPr>
        <p:spPr>
          <a:xfrm>
            <a:off x="628649" y="136798"/>
            <a:ext cx="7886700" cy="994172"/>
          </a:xfrm>
        </p:spPr>
        <p:txBody>
          <a:bodyPr/>
          <a:lstStyle/>
          <a:p>
            <a:r>
              <a:rPr lang="en-US" dirty="0"/>
              <a:t>		U.S. DOT Federal Funding Flow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135" y="311581"/>
            <a:ext cx="712271" cy="6446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48" y="3380961"/>
            <a:ext cx="9126503" cy="17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88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6" y="46252"/>
            <a:ext cx="7886700" cy="994172"/>
          </a:xfrm>
        </p:spPr>
        <p:txBody>
          <a:bodyPr/>
          <a:lstStyle/>
          <a:p>
            <a:pPr algn="r"/>
            <a:r>
              <a:rPr lang="en-US" b="1" dirty="0"/>
              <a:t>Why the Change?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44" y="3564835"/>
            <a:ext cx="9127092" cy="1750943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66656" y="1243624"/>
            <a:ext cx="7876209" cy="28369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2013 – Results of Disparity Study published</a:t>
            </a:r>
          </a:p>
          <a:p>
            <a:pPr marL="5715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How can we make the DBE program meet the needs of the small business community?</a:t>
            </a:r>
          </a:p>
          <a:p>
            <a:pPr marL="571500" indent="-3429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They spoke and we listened?</a:t>
            </a:r>
          </a:p>
          <a:p>
            <a:pPr marL="5715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18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TA_Logo_Full_Color.png">
            <a:extLst>
              <a:ext uri="{FF2B5EF4-FFF2-40B4-BE49-F238E27FC236}">
                <a16:creationId xmlns:a16="http://schemas.microsoft.com/office/drawing/2014/main" id="{5775CD2A-6325-48F2-B2A2-0C79E3A5A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7666"/>
            <a:ext cx="844198" cy="8441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EA140B-E8E9-4B78-85A6-268261AA8BE6}"/>
              </a:ext>
            </a:extLst>
          </p:cNvPr>
          <p:cNvGrpSpPr/>
          <p:nvPr/>
        </p:nvGrpSpPr>
        <p:grpSpPr>
          <a:xfrm>
            <a:off x="1828801" y="4661040"/>
            <a:ext cx="7315200" cy="477014"/>
            <a:chOff x="0" y="6270085"/>
            <a:chExt cx="12192000" cy="636185"/>
          </a:xfrm>
          <a:solidFill>
            <a:srgbClr val="021957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F946D7-67AD-4FB9-9B63-2E245B5AAA7C}"/>
                </a:ext>
              </a:extLst>
            </p:cNvPr>
            <p:cNvSpPr/>
            <p:nvPr/>
          </p:nvSpPr>
          <p:spPr>
            <a:xfrm>
              <a:off x="0" y="6290726"/>
              <a:ext cx="12192000" cy="6155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99" b="1" dirty="0">
                  <a:solidFill>
                    <a:schemeClr val="bg1"/>
                  </a:solidFill>
                </a:rPr>
                <a:t>Process Improvements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451593-1159-4BEE-946B-E8522A30D66A}"/>
                </a:ext>
              </a:extLst>
            </p:cNvPr>
            <p:cNvCxnSpPr/>
            <p:nvPr/>
          </p:nvCxnSpPr>
          <p:spPr>
            <a:xfrm>
              <a:off x="0" y="6270085"/>
              <a:ext cx="12192000" cy="0"/>
            </a:xfrm>
            <a:prstGeom prst="line">
              <a:avLst/>
            </a:prstGeom>
            <a:grpFill/>
            <a:ln w="38100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7D7AF8BD-918E-4552-A71D-158AA70D9BD4}"/>
              </a:ext>
            </a:extLst>
          </p:cNvPr>
          <p:cNvSpPr txBox="1">
            <a:spLocks/>
          </p:cNvSpPr>
          <p:nvPr/>
        </p:nvSpPr>
        <p:spPr>
          <a:xfrm>
            <a:off x="1151468" y="277158"/>
            <a:ext cx="7743762" cy="4368406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Joint Agency Task Force formed in December 2013 (monthly meetings)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Hired additional DBE staff to support increased program demands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Interlocal agreement with JAA for partial funding of DBE Compliance Specialist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Mandatory DBE training for all new employees within first 30 days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Applied for and was awarded $200K FTA grant to support DBE Program</a:t>
            </a:r>
            <a:b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Created Business Development Academy Seminars held each quarter</a:t>
            </a:r>
          </a:p>
          <a:p>
            <a:pPr marL="4572" lvl="2" indent="0">
              <a:spcBef>
                <a:spcPts val="0"/>
              </a:spcBef>
              <a:spcAft>
                <a:spcPts val="600"/>
              </a:spcAft>
              <a:buNone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Created Workforce Development Initiative (Back-2-Work Program) 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Purchased B2GNow online application module for certifications and re-certifications 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 pre-bid meetings are now no longer mandatory 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Improvements made to JTA’s DBE website</a:t>
            </a: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7472" lvl="2" indent="-34290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Weekly email notifications to small business community of JTA contract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04306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JTA_Logo_Full_Color.png">
            <a:extLst>
              <a:ext uri="{FF2B5EF4-FFF2-40B4-BE49-F238E27FC236}">
                <a16:creationId xmlns:a16="http://schemas.microsoft.com/office/drawing/2014/main" id="{5775CD2A-6325-48F2-B2A2-0C79E3A5A5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" y="1937666"/>
            <a:ext cx="926305" cy="92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5EA140B-E8E9-4B78-85A6-268261AA8BE6}"/>
              </a:ext>
            </a:extLst>
          </p:cNvPr>
          <p:cNvGrpSpPr/>
          <p:nvPr/>
        </p:nvGrpSpPr>
        <p:grpSpPr>
          <a:xfrm>
            <a:off x="1643605" y="4661040"/>
            <a:ext cx="7500395" cy="477014"/>
            <a:chOff x="0" y="6270085"/>
            <a:chExt cx="12192000" cy="636185"/>
          </a:xfrm>
          <a:solidFill>
            <a:srgbClr val="021957"/>
          </a:solidFill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2F946D7-67AD-4FB9-9B63-2E245B5AAA7C}"/>
                </a:ext>
              </a:extLst>
            </p:cNvPr>
            <p:cNvSpPr/>
            <p:nvPr/>
          </p:nvSpPr>
          <p:spPr>
            <a:xfrm>
              <a:off x="0" y="6290726"/>
              <a:ext cx="12192000" cy="61554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99" b="1" dirty="0">
                  <a:solidFill>
                    <a:schemeClr val="bg1"/>
                  </a:solidFill>
                </a:rPr>
                <a:t>Process Improvements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9451593-1159-4BEE-946B-E8522A30D66A}"/>
                </a:ext>
              </a:extLst>
            </p:cNvPr>
            <p:cNvCxnSpPr/>
            <p:nvPr/>
          </p:nvCxnSpPr>
          <p:spPr>
            <a:xfrm>
              <a:off x="0" y="6270085"/>
              <a:ext cx="12192000" cy="0"/>
            </a:xfrm>
            <a:prstGeom prst="line">
              <a:avLst/>
            </a:prstGeom>
            <a:grpFill/>
            <a:ln w="38100"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7D7AF8BD-918E-4552-A71D-158AA70D9BD4}"/>
              </a:ext>
            </a:extLst>
          </p:cNvPr>
          <p:cNvSpPr txBox="1">
            <a:spLocks/>
          </p:cNvSpPr>
          <p:nvPr/>
        </p:nvSpPr>
        <p:spPr>
          <a:xfrm>
            <a:off x="1014015" y="280313"/>
            <a:ext cx="7740518" cy="4398980"/>
          </a:xfrm>
          <a:prstGeom prst="rect">
            <a:avLst/>
          </a:prstGeom>
        </p:spPr>
        <p:txBody>
          <a:bodyPr vert="horz" lIns="91440" tIns="45720" rIns="91440" bIns="45720" numCol="2" spcCol="18288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Doing Business with JTA” workshops held          every other month at JTA</a:t>
            </a:r>
            <a:b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Quarterly newsletter published with “partnering agencies”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Joint workshops held with “partnering agencies”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Re-established Access-2-Capital Program for small business in partnership with COJ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Bi-weekly meetings held with Finance to ensure DBE progress payments are on time for processing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Monthly check on all active DBE contracts/subcontracts for adherence to “Prompt Payment” clause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May 2015 - Implemented Prime “self-reporting” system in B2GNow that allows timely tracking of prime payments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Removed FDOT prequalification requirements for subcontractors for road construction projects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Risk Management - Less restrictive insurance requirement for small businesses </a:t>
            </a: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4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Allow prime contractors to turn in DBE documentation 48 hours after bid closing</a:t>
            </a:r>
            <a:endParaRPr lang="en-US" sz="18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242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6" y="202164"/>
            <a:ext cx="7886700" cy="994172"/>
          </a:xfrm>
        </p:spPr>
        <p:txBody>
          <a:bodyPr/>
          <a:lstStyle/>
          <a:p>
            <a:pPr algn="r"/>
            <a:r>
              <a:rPr lang="en-US" b="1" dirty="0"/>
              <a:t>DBE Staff &amp; Office Functions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44000" cy="17509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D1F502-A8A2-7B48-8C0A-B5602D5AEE5D}"/>
              </a:ext>
            </a:extLst>
          </p:cNvPr>
          <p:cNvSpPr txBox="1"/>
          <p:nvPr/>
        </p:nvSpPr>
        <p:spPr>
          <a:xfrm>
            <a:off x="628650" y="1563754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copy here</a:t>
            </a: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4155089486"/>
              </p:ext>
            </p:extLst>
          </p:nvPr>
        </p:nvGraphicFramePr>
        <p:xfrm>
          <a:off x="375139" y="950151"/>
          <a:ext cx="8382000" cy="3047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6051479" y="2229492"/>
            <a:ext cx="0" cy="226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414481" y="2455524"/>
            <a:ext cx="636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414481" y="2455524"/>
            <a:ext cx="0" cy="1232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2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56" y="46252"/>
            <a:ext cx="7886700" cy="994172"/>
          </a:xfrm>
        </p:spPr>
        <p:txBody>
          <a:bodyPr/>
          <a:lstStyle/>
          <a:p>
            <a:pPr algn="r"/>
            <a:r>
              <a:rPr lang="en-US" b="1" dirty="0"/>
              <a:t>DBE Program Mission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8" y="3392557"/>
            <a:ext cx="9127092" cy="1750943"/>
          </a:xfr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055077" y="1040424"/>
            <a:ext cx="7408985" cy="2836984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Ensures a “level playing field” 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Fosters equal opportunity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Improves contracting flexibility and efficiency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Reduces burdens on small businesses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Ensures the program is narrowly tailored</a:t>
            </a:r>
          </a:p>
          <a:p>
            <a:pPr marL="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/>
              <a:t>Assists in the development of firms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9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35659-F95F-7149-BC35-226141FE7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856" y="158044"/>
            <a:ext cx="7886700" cy="836128"/>
          </a:xfrm>
        </p:spPr>
        <p:txBody>
          <a:bodyPr/>
          <a:lstStyle/>
          <a:p>
            <a:pPr algn="r"/>
            <a:r>
              <a:rPr lang="en-US" b="1" dirty="0"/>
              <a:t>DBE Certification Requirements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2E9A68-DF88-BF44-AF46-B8D59EE72A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392557"/>
            <a:ext cx="9144000" cy="1750943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1" y="811691"/>
            <a:ext cx="5080000" cy="303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For-profit entity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Small business as defined by the U.S. SBA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Owner(s) must be socially and economically disadvantaged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Owner(s) must have at least 51% ownership interest in business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Must manage and control daily operations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Must have industry experience and hold the highest position in the company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42" y="3192698"/>
            <a:ext cx="1324873" cy="130946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911" y="977815"/>
            <a:ext cx="2704215" cy="21183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91473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</TotalTime>
  <Words>874</Words>
  <Application>Microsoft Office PowerPoint</Application>
  <PresentationFormat>On-screen Show (16:9)</PresentationFormat>
  <Paragraphs>148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Wingdings</vt:lpstr>
      <vt:lpstr>Calibri</vt:lpstr>
      <vt:lpstr>Calibri Light</vt:lpstr>
      <vt:lpstr>Office Theme</vt:lpstr>
      <vt:lpstr>1_Office Theme</vt:lpstr>
      <vt:lpstr>PowerPoint Presentation</vt:lpstr>
      <vt:lpstr>DBE Program At-a-Glance</vt:lpstr>
      <vt:lpstr>  U.S. DOT Federal Funding Flow</vt:lpstr>
      <vt:lpstr>Why the Change?</vt:lpstr>
      <vt:lpstr>PowerPoint Presentation</vt:lpstr>
      <vt:lpstr>PowerPoint Presentation</vt:lpstr>
      <vt:lpstr>DBE Staff &amp; Office Functions</vt:lpstr>
      <vt:lpstr>DBE Program Mission</vt:lpstr>
      <vt:lpstr>DBE Certification Requirements</vt:lpstr>
      <vt:lpstr>Social Status</vt:lpstr>
      <vt:lpstr>Small Business Classification</vt:lpstr>
      <vt:lpstr>Economic Status</vt:lpstr>
      <vt:lpstr>JTA’s DBE Participation Goal  (FY20-22) </vt:lpstr>
      <vt:lpstr>            DBE Program Commitment </vt:lpstr>
      <vt:lpstr>  6 Year Ethnicity / Expenditure Breakdown </vt:lpstr>
      <vt:lpstr>Metrics – Special Events to Promote DBE</vt:lpstr>
      <vt:lpstr>New DBE Certifications per Month</vt:lpstr>
      <vt:lpstr>FTA Workforce Development Grant Award</vt:lpstr>
      <vt:lpstr>Back-2-Work Program Success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Bassett</dc:creator>
  <cp:lastModifiedBy>Mitchell, Yvonne</cp:lastModifiedBy>
  <cp:revision>119</cp:revision>
  <dcterms:created xsi:type="dcterms:W3CDTF">2019-06-11T04:25:20Z</dcterms:created>
  <dcterms:modified xsi:type="dcterms:W3CDTF">2020-06-22T16:58:16Z</dcterms:modified>
</cp:coreProperties>
</file>